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3" r:id="rId3"/>
  </p:sldMasterIdLst>
  <p:notesMasterIdLst>
    <p:notesMasterId r:id="rId8"/>
  </p:notesMasterIdLst>
  <p:sldIdLst>
    <p:sldId id="296" r:id="rId4"/>
    <p:sldId id="297" r:id="rId5"/>
    <p:sldId id="298" r:id="rId6"/>
    <p:sldId id="304" r:id="rId7"/>
    <p:sldId id="350" r:id="rId9"/>
    <p:sldId id="305" r:id="rId10"/>
    <p:sldId id="271" r:id="rId11"/>
    <p:sldId id="299" r:id="rId12"/>
    <p:sldId id="341" r:id="rId13"/>
    <p:sldId id="306" r:id="rId14"/>
    <p:sldId id="300" r:id="rId15"/>
    <p:sldId id="342" r:id="rId16"/>
    <p:sldId id="343" r:id="rId17"/>
    <p:sldId id="286" r:id="rId18"/>
    <p:sldId id="345" r:id="rId19"/>
    <p:sldId id="346" r:id="rId20"/>
    <p:sldId id="301" r:id="rId21"/>
    <p:sldId id="347" r:id="rId22"/>
    <p:sldId id="349" r:id="rId23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D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5753" autoAdjust="0"/>
  </p:normalViewPr>
  <p:slideViewPr>
    <p:cSldViewPr snapToGrid="0" showGuides="1">
      <p:cViewPr varScale="1">
        <p:scale>
          <a:sx n="75" d="100"/>
          <a:sy n="75" d="100"/>
        </p:scale>
        <p:origin x="64" y="276"/>
      </p:cViewPr>
      <p:guideLst>
        <p:guide orient="horz" pos="2160"/>
        <p:guide pos="387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gs" Target="tags/tag37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Junzt\Desktop\&#26032;&#24314;%20Microsoft%20Excel%20&#24037;&#20316;&#34920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2130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zh-CN" sz="1600" i="1" dirty="0"/>
              <a:t>燃尽图</a:t>
            </a:r>
            <a:endParaRPr lang="zh-CN" sz="1600" i="1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计划剩余工作量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Sheet1!$A$2:$A$11</c:f>
              <c:strCache>
                <c:ptCount val="9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80</c:v>
                </c:pt>
                <c:pt idx="1">
                  <c:v>70</c:v>
                </c:pt>
                <c:pt idx="2">
                  <c:v>60</c:v>
                </c:pt>
                <c:pt idx="3">
                  <c:v>50</c:v>
                </c:pt>
                <c:pt idx="4">
                  <c:v>40</c:v>
                </c:pt>
                <c:pt idx="5">
                  <c:v>30</c:v>
                </c:pt>
                <c:pt idx="6">
                  <c:v>20</c:v>
                </c:pt>
                <c:pt idx="7">
                  <c:v>10</c:v>
                </c:pt>
                <c:pt idx="8">
                  <c:v>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实际剩余工作量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Sheet1!$A$2:$A$11</c:f>
              <c:strCache>
                <c:ptCount val="9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</c:v>
                </c:pt>
              </c:strCache>
            </c:str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80</c:v>
                </c:pt>
                <c:pt idx="1">
                  <c:v>72</c:v>
                </c:pt>
                <c:pt idx="2">
                  <c:v>65</c:v>
                </c:pt>
                <c:pt idx="3">
                  <c:v>53</c:v>
                </c:pt>
                <c:pt idx="4">
                  <c:v>41</c:v>
                </c:pt>
                <c:pt idx="5">
                  <c:v>35</c:v>
                </c:pt>
                <c:pt idx="6">
                  <c:v>38</c:v>
                </c:pt>
                <c:pt idx="7">
                  <c:v>25</c:v>
                </c:pt>
                <c:pt idx="8">
                  <c:v>10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1999866928"/>
        <c:axId val="1999868848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/>
                      </c:pt>
                    </c:strCache>
                  </c:strRef>
                </c:tx>
                <c:spPr>
                  <a:ln w="2222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dLbls>
                  <c:delete val="1"/>
                </c:dLbls>
                <c:cat>
                  <c:strRef>
                    <c:extLst>
                      <c:ext uri="{02D57815-91ED-43cb-92C2-25804820EDAC}">
                        <c15:fullRef>
                          <c15:sqref/>
                        </c15:fullRef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9"/>
                      <c:pt idx="0">
                        <c:v>W1</c:v>
                      </c:pt>
                      <c:pt idx="1">
                        <c:v>W2</c:v>
                      </c:pt>
                      <c:pt idx="2">
                        <c:v>W3</c:v>
                      </c:pt>
                      <c:pt idx="3">
                        <c:v>W4</c:v>
                      </c:pt>
                      <c:pt idx="4">
                        <c:v>W5</c:v>
                      </c:pt>
                      <c:pt idx="5">
                        <c:v>W6</c:v>
                      </c:pt>
                      <c:pt idx="6">
                        <c:v>W7</c:v>
                      </c:pt>
                      <c:pt idx="7">
                        <c:v>W8</c:v>
                      </c:pt>
                      <c:pt idx="8">
                        <c:v>W9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Sheet1!$B$2:$B$11</c15:sqref>
                        </c15:formulaRef>
                      </c:ext>
                    </c:extLst>
                    <c:numCache>
                      <c:formatCode>General</c:formatCode>
                      <c:ptCount val="10"/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19998669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999868848"/>
        <c:crosses val="autoZero"/>
        <c:auto val="1"/>
        <c:lblAlgn val="ctr"/>
        <c:lblOffset val="100"/>
        <c:noMultiLvlLbl val="0"/>
      </c:catAx>
      <c:valAx>
        <c:axId val="1999868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99986692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47807a40-b8cd-45d6-a88b-72e088a8c251}"/>
      </c:ext>
    </c:extLst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5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5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30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wdp>
</file>

<file path=ppt/media/image2.png>
</file>

<file path=ppt/media/image20.png>
</file>

<file path=ppt/media/image21.wdp>
</file>

<file path=ppt/media/image22.png>
</file>

<file path=ppt/media/image23.wdp>
</file>

<file path=ppt/media/image24.png>
</file>

<file path=ppt/media/image25.wdp>
</file>

<file path=ppt/media/image26.png>
</file>

<file path=ppt/media/image27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2DCDB-B2D4-4D8F-8AAC-CDCA5954F4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051B5-468E-4E31-BF0F-BBE86D9FCDC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/>
              <a:t>模板来自于：</a:t>
            </a:r>
            <a:r>
              <a:rPr lang="en-US" altLang="zh-CN"/>
              <a:t> </a:t>
            </a:r>
            <a:r>
              <a:rPr lang="zh-CN" altLang="en-US"/>
              <a:t>第一</a:t>
            </a:r>
            <a:r>
              <a:rPr lang="en-US" altLang="zh-CN"/>
              <a:t>PPT https://www.1ppt.com/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/>
          <p:cNvSpPr txBox="1"/>
          <p:nvPr/>
        </p:nvSpPr>
        <p:spPr>
          <a:xfrm>
            <a:off x="2965031" y="3367444"/>
            <a:ext cx="45365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Box 8"/>
          <p:cNvSpPr txBox="1"/>
          <p:nvPr/>
        </p:nvSpPr>
        <p:spPr>
          <a:xfrm>
            <a:off x="7509627" y="2215277"/>
            <a:ext cx="54006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8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9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9B957CC-A438-4D82-B305-2291493474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 userDrawn="1"/>
        </p:nvCxnSpPr>
        <p:spPr>
          <a:xfrm>
            <a:off x="0" y="6637610"/>
            <a:ext cx="12192000" cy="0"/>
          </a:xfrm>
          <a:prstGeom prst="line">
            <a:avLst/>
          </a:prstGeom>
          <a:ln w="12700">
            <a:solidFill>
              <a:srgbClr val="7BAFCF">
                <a:alpha val="69804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圆角矩形 6"/>
          <p:cNvSpPr/>
          <p:nvPr userDrawn="1"/>
        </p:nvSpPr>
        <p:spPr>
          <a:xfrm>
            <a:off x="11397926" y="6553624"/>
            <a:ext cx="422628" cy="159863"/>
          </a:xfrm>
          <a:prstGeom prst="roundRect">
            <a:avLst>
              <a:gd name="adj" fmla="val 50000"/>
            </a:avLst>
          </a:prstGeom>
          <a:solidFill>
            <a:srgbClr val="346D90"/>
          </a:solidFill>
          <a:ln>
            <a:noFill/>
          </a:ln>
          <a:effectLst>
            <a:outerShdw blurRad="76200" dist="381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19"/>
          <p:cNvSpPr txBox="1"/>
          <p:nvPr userDrawn="1"/>
        </p:nvSpPr>
        <p:spPr>
          <a:xfrm>
            <a:off x="11362632" y="6514499"/>
            <a:ext cx="4932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33E7C02-82D1-42DA-AA8B-2AEC9E450366}" type="slidenum">
              <a:rPr lang="zh-CN" altLang="en-US" sz="1000" smtClean="0">
                <a:solidFill>
                  <a:srgbClr val="F8F8F8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</a:fld>
            <a:endParaRPr lang="zh-CN" altLang="en-US" sz="1000">
              <a:solidFill>
                <a:srgbClr val="F8F8F8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/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5" cstate="screen">
            <a:alphaModFix amt="70000"/>
          </a:blip>
          <a:srcRect/>
          <a:stretch>
            <a:fillRect/>
          </a:stretch>
        </p:blipFill>
        <p:spPr>
          <a:xfrm rot="10800000"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858000 h 6858000"/>
              <a:gd name="connsiteX1" fmla="*/ 0 w 12192000"/>
              <a:gd name="connsiteY1" fmla="*/ 6858000 h 6858000"/>
              <a:gd name="connsiteX2" fmla="*/ 0 w 12192000"/>
              <a:gd name="connsiteY2" fmla="*/ 0 h 6858000"/>
              <a:gd name="connsiteX3" fmla="*/ 12192000 w 12192000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close/>
              </a:path>
            </a:pathLst>
          </a:cu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/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microsoft.com/office/2007/relationships/hdphoto" Target="../media/image25.wdp"/><Relationship Id="rId7" Type="http://schemas.openxmlformats.org/officeDocument/2006/relationships/image" Target="../media/image24.png"/><Relationship Id="rId6" Type="http://schemas.microsoft.com/office/2007/relationships/hdphoto" Target="../media/image23.wdp"/><Relationship Id="rId5" Type="http://schemas.openxmlformats.org/officeDocument/2006/relationships/image" Target="../media/image22.png"/><Relationship Id="rId4" Type="http://schemas.microsoft.com/office/2007/relationships/hdphoto" Target="../media/image21.wdp"/><Relationship Id="rId3" Type="http://schemas.openxmlformats.org/officeDocument/2006/relationships/image" Target="../media/image20.png"/><Relationship Id="rId2" Type="http://schemas.microsoft.com/office/2007/relationships/hdphoto" Target="../media/image19.wdp"/><Relationship Id="rId10" Type="http://schemas.openxmlformats.org/officeDocument/2006/relationships/notesSlide" Target="../notesSlides/notesSlide5.xml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2" Type="http://schemas.openxmlformats.org/officeDocument/2006/relationships/notesSlide" Target="../notesSlides/notesSlide6.xml"/><Relationship Id="rId21" Type="http://schemas.openxmlformats.org/officeDocument/2006/relationships/slideLayout" Target="../slideLayouts/slideLayout4.xml"/><Relationship Id="rId20" Type="http://schemas.openxmlformats.org/officeDocument/2006/relationships/tags" Target="../tags/tag26.xml"/><Relationship Id="rId2" Type="http://schemas.openxmlformats.org/officeDocument/2006/relationships/tags" Target="../tags/tag8.xml"/><Relationship Id="rId19" Type="http://schemas.openxmlformats.org/officeDocument/2006/relationships/tags" Target="../tags/tag25.xml"/><Relationship Id="rId18" Type="http://schemas.openxmlformats.org/officeDocument/2006/relationships/tags" Target="../tags/tag24.xml"/><Relationship Id="rId17" Type="http://schemas.openxmlformats.org/officeDocument/2006/relationships/tags" Target="../tags/tag23.xml"/><Relationship Id="rId16" Type="http://schemas.openxmlformats.org/officeDocument/2006/relationships/tags" Target="../tags/tag22.xml"/><Relationship Id="rId15" Type="http://schemas.openxmlformats.org/officeDocument/2006/relationships/tags" Target="../tags/tag21.xml"/><Relationship Id="rId14" Type="http://schemas.openxmlformats.org/officeDocument/2006/relationships/tags" Target="../tags/tag20.xml"/><Relationship Id="rId13" Type="http://schemas.openxmlformats.org/officeDocument/2006/relationships/tags" Target="../tags/tag19.xml"/><Relationship Id="rId12" Type="http://schemas.openxmlformats.org/officeDocument/2006/relationships/tags" Target="../tags/tag18.xml"/><Relationship Id="rId11" Type="http://schemas.openxmlformats.org/officeDocument/2006/relationships/tags" Target="../tags/tag17.xml"/><Relationship Id="rId10" Type="http://schemas.openxmlformats.org/officeDocument/2006/relationships/tags" Target="../tags/tag16.xml"/><Relationship Id="rId1" Type="http://schemas.openxmlformats.org/officeDocument/2006/relationships/tags" Target="../tags/tag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7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1" Type="http://schemas.openxmlformats.org/officeDocument/2006/relationships/slideLayout" Target="../slideLayouts/slideLayout4.xml"/><Relationship Id="rId10" Type="http://schemas.openxmlformats.org/officeDocument/2006/relationships/tags" Target="../tags/tag36.xml"/><Relationship Id="rId1" Type="http://schemas.openxmlformats.org/officeDocument/2006/relationships/tags" Target="../tags/tag2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-3467327" y="0"/>
            <a:ext cx="18832246" cy="6858000"/>
            <a:chOff x="-3467327" y="0"/>
            <a:chExt cx="18832246" cy="6858000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3" name="矩形: 圆角 22"/>
            <p:cNvSpPr/>
            <p:nvPr/>
          </p:nvSpPr>
          <p:spPr>
            <a:xfrm>
              <a:off x="-3467327" y="1070264"/>
              <a:ext cx="18832246" cy="3979718"/>
            </a:xfrm>
            <a:prstGeom prst="roundRect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bg1"/>
                </a:gs>
              </a:gsLst>
              <a:path path="rect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045251" y="4965963"/>
            <a:ext cx="30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字小魂梦幻体(商用需授权)" panose="00000500000000000000" pitchFamily="2" charset="-122"/>
                <a:ea typeface="字小魂梦幻体(商用需授权)" panose="00000500000000000000" pitchFamily="2" charset="-122"/>
              </a:rPr>
              <a:t>汇报人：刘琦晟</a:t>
            </a:r>
            <a:endParaRPr lang="zh-CN" altLang="en-US" sz="2800" dirty="0">
              <a:latin typeface="字小魂梦幻体(商用需授权)" panose="00000500000000000000" pitchFamily="2" charset="-122"/>
              <a:ea typeface="字小魂梦幻体(商用需授权)" panose="00000500000000000000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92600" y="1561064"/>
            <a:ext cx="49403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latin typeface="字小魂梦幻体(商用需授权)" panose="00000500000000000000" pitchFamily="2" charset="-122"/>
                <a:ea typeface="字小魂梦幻体(商用需授权)" panose="00000500000000000000" pitchFamily="2" charset="-122"/>
              </a:rPr>
              <a:t>以太校园</a:t>
            </a:r>
            <a:endParaRPr lang="zh-CN" altLang="en-US" sz="8800" dirty="0">
              <a:latin typeface="字小魂梦幻体(商用需授权)" panose="00000500000000000000" pitchFamily="2" charset="-122"/>
              <a:ea typeface="字小魂梦幻体(商用需授权)" panose="00000500000000000000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429000" y="3042250"/>
            <a:ext cx="6477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i="0" dirty="0">
                <a:solidFill>
                  <a:srgbClr val="333333"/>
                </a:solidFill>
                <a:effectLst/>
                <a:latin typeface="江城斜宋体 900W" panose="02020900000000000000" pitchFamily="18" charset="-122"/>
                <a:ea typeface="江城斜宋体 900W" panose="02020900000000000000" pitchFamily="18" charset="-122"/>
              </a:rPr>
              <a:t>alpha</a:t>
            </a:r>
            <a:r>
              <a:rPr lang="zh-CN" altLang="en-US" sz="6000" b="1" i="0" dirty="0">
                <a:solidFill>
                  <a:srgbClr val="333333"/>
                </a:solidFill>
                <a:effectLst/>
                <a:latin typeface="江城斜宋体 900W" panose="02020900000000000000" pitchFamily="18" charset="-122"/>
                <a:ea typeface="江城斜宋体 900W" panose="02020900000000000000" pitchFamily="18" charset="-122"/>
              </a:rPr>
              <a:t>冲刺</a:t>
            </a:r>
            <a:r>
              <a:rPr lang="zh-CN" altLang="en-US" sz="6000" b="1" dirty="0">
                <a:solidFill>
                  <a:srgbClr val="333333"/>
                </a:solidFill>
                <a:latin typeface="江城斜宋体 900W" panose="02020900000000000000" pitchFamily="18" charset="-122"/>
                <a:ea typeface="江城斜宋体 900W" panose="02020900000000000000" pitchFamily="18" charset="-122"/>
              </a:rPr>
              <a:t>汇报</a:t>
            </a:r>
            <a:endParaRPr lang="zh-CN" altLang="en-US" sz="6000" b="1" i="0" dirty="0">
              <a:solidFill>
                <a:srgbClr val="333333"/>
              </a:solidFill>
              <a:effectLst/>
              <a:latin typeface="江城斜宋体 900W" panose="02020900000000000000" pitchFamily="18" charset="-122"/>
              <a:ea typeface="江城斜宋体 900W" panose="02020900000000000000" pitchFamily="18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80006" y="4965963"/>
            <a:ext cx="6337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字小魂梦幻体(商用需授权)" panose="00000500000000000000" pitchFamily="2" charset="-122"/>
                <a:ea typeface="字小魂梦幻体(商用需授权)" panose="00000500000000000000" pitchFamily="2" charset="-122"/>
              </a:rPr>
              <a:t>组   别：就想讨点学分有什么不队</a:t>
            </a:r>
            <a:endParaRPr lang="zh-CN" altLang="en-US" sz="2800" dirty="0">
              <a:latin typeface="字小魂梦幻体(商用需授权)" panose="00000500000000000000" pitchFamily="2" charset="-122"/>
              <a:ea typeface="字小魂梦幻体(商用需授权)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51"/>
          <p:cNvSpPr txBox="1"/>
          <p:nvPr/>
        </p:nvSpPr>
        <p:spPr>
          <a:xfrm>
            <a:off x="6699184" y="1735323"/>
            <a:ext cx="5419022" cy="16338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User: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用户基础信息（含学生认证）。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Posts: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帖子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商品表（关联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Tags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标签，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JSON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存储）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Orders/Tasks: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订单与任务表（状态流转）。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>
              <a:lnSpc>
                <a:spcPct val="120000"/>
              </a:lnSpc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ModerationLogs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: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审核日志（记录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AI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审核结果与人工干预）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。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7198007" y="3695055"/>
            <a:ext cx="1583764" cy="48465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65000">
                <a:srgbClr val="F2F2F2"/>
              </a:gs>
            </a:gsLst>
            <a:lin ang="2700000" scaled="0"/>
          </a:gra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48" name="文本框 26"/>
          <p:cNvSpPr txBox="1"/>
          <p:nvPr/>
        </p:nvSpPr>
        <p:spPr>
          <a:xfrm>
            <a:off x="7306548" y="3752363"/>
            <a:ext cx="1366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设计亮点</a:t>
            </a:r>
            <a:endParaRPr lang="zh-CN" altLang="en-US" sz="2000" b="1"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52" name="TextBox 60"/>
          <p:cNvSpPr txBox="1"/>
          <p:nvPr/>
        </p:nvSpPr>
        <p:spPr>
          <a:xfrm>
            <a:off x="6699184" y="4288173"/>
            <a:ext cx="5109263" cy="130144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just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Redis 缓存预热：针对热门帖子进行缓存，减少 DB 压力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。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  <a:p>
            <a:pPr lvl="0" algn="just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JSON 灵活存储：利用 Tags 字段灵活适配不同类型的互助需求。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0971" y="191326"/>
            <a:ext cx="3588728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 algn="dist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数据库设计要点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75" y="1305306"/>
            <a:ext cx="6286754" cy="4251503"/>
          </a:xfrm>
          <a:prstGeom prst="rect">
            <a:avLst/>
          </a:prstGeom>
        </p:spPr>
      </p:pic>
      <p:sp>
        <p:nvSpPr>
          <p:cNvPr id="32" name="圆角矩形 45"/>
          <p:cNvSpPr/>
          <p:nvPr/>
        </p:nvSpPr>
        <p:spPr>
          <a:xfrm>
            <a:off x="6928496" y="1083927"/>
            <a:ext cx="1925509" cy="48465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65000">
                <a:srgbClr val="F2F2F2"/>
              </a:gs>
            </a:gsLst>
            <a:lin ang="2700000" scaled="0"/>
          </a:gra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核心 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ER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模型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 algn="ctr"/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 rot="16200000">
            <a:off x="2667001" y="-2667000"/>
            <a:ext cx="6857999" cy="12192000"/>
          </a:xfrm>
          <a:custGeom>
            <a:avLst/>
            <a:gdLst>
              <a:gd name="connsiteX0" fmla="*/ 6857999 w 6857999"/>
              <a:gd name="connsiteY0" fmla="*/ 0 h 12192000"/>
              <a:gd name="connsiteX1" fmla="*/ 6857999 w 6857999"/>
              <a:gd name="connsiteY1" fmla="*/ 12192000 h 12192000"/>
              <a:gd name="connsiteX2" fmla="*/ 0 w 6857999"/>
              <a:gd name="connsiteY2" fmla="*/ 12191999 h 12192000"/>
              <a:gd name="connsiteX3" fmla="*/ 0 w 6857999"/>
              <a:gd name="connsiteY3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6857999" y="0"/>
                </a:moveTo>
                <a:lnTo>
                  <a:pt x="6857999" y="12192000"/>
                </a:lnTo>
                <a:lnTo>
                  <a:pt x="0" y="12191999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8692288" y="5439147"/>
            <a:ext cx="677270" cy="60070"/>
          </a:xfrm>
          <a:prstGeom prst="rect">
            <a:avLst/>
          </a:prstGeom>
          <a:solidFill>
            <a:srgbClr val="346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784782" y="3552879"/>
            <a:ext cx="3697281" cy="92333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技术实现</a:t>
            </a:r>
            <a:endParaRPr lang="zh-CN" altLang="en-US" sz="54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9" name="Rectangle 3"/>
          <p:cNvSpPr/>
          <p:nvPr/>
        </p:nvSpPr>
        <p:spPr bwMode="auto">
          <a:xfrm>
            <a:off x="4847357" y="4567608"/>
            <a:ext cx="4576275" cy="581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900" spc="1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Lorem ipsum dolor sit amet, consectetuer dipiscing elit, sed diam </a:t>
            </a:r>
            <a:endParaRPr lang="en-US" altLang="zh-CN" sz="900" spc="1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900" spc="1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nonummy nibheuismod tincidunt ut laoreet dolore magna aliquam erat volutpat. Ut wisi enim ad minim veniam</a:t>
            </a:r>
            <a:endParaRPr lang="zh-CN" altLang="zh-CN" sz="900" spc="1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0" name="TextBox 30"/>
          <p:cNvSpPr txBox="1"/>
          <p:nvPr/>
        </p:nvSpPr>
        <p:spPr>
          <a:xfrm>
            <a:off x="6672850" y="1572794"/>
            <a:ext cx="29202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600"/>
            <a:r>
              <a:rPr lang="en-US" altLang="zh-CN" sz="13800" dirty="0">
                <a:ln w="19050">
                  <a:solidFill>
                    <a:srgbClr val="346D9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03</a:t>
            </a:r>
            <a:endParaRPr lang="zh-CN" altLang="en-US" sz="13800" dirty="0">
              <a:ln w="19050">
                <a:solidFill>
                  <a:srgbClr val="346D90"/>
                </a:solidFill>
              </a:ln>
              <a:noFill/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1" name="TextBox 30"/>
          <p:cNvSpPr txBox="1"/>
          <p:nvPr/>
        </p:nvSpPr>
        <p:spPr>
          <a:xfrm>
            <a:off x="6479575" y="3048467"/>
            <a:ext cx="9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PART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9411109" y="435598"/>
            <a:ext cx="2262129" cy="307777"/>
            <a:chOff x="4372797" y="625522"/>
            <a:chExt cx="2262129" cy="307777"/>
          </a:xfrm>
        </p:grpSpPr>
        <p:sp>
          <p:nvSpPr>
            <p:cNvPr id="24" name="文本框 23"/>
            <p:cNvSpPr txBox="1"/>
            <p:nvPr/>
          </p:nvSpPr>
          <p:spPr>
            <a:xfrm>
              <a:off x="609118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未来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231992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发展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37279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拼搏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4913579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5772774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椭圆 53"/>
          <p:cNvSpPr/>
          <p:nvPr/>
        </p:nvSpPr>
        <p:spPr>
          <a:xfrm>
            <a:off x="811460" y="1209772"/>
            <a:ext cx="683040" cy="69052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 t="-100000" r="-100000"/>
          </a:gradFill>
          <a:ln w="12700"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lvl="0" algn="ctr"/>
            <a:endParaRPr lang="zh-CN" altLang="en-US" sz="107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6281941" y="1336493"/>
            <a:ext cx="683040" cy="69387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 t="-100000" r="-100000"/>
          </a:gradFill>
          <a:ln w="12700"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lvl="0" algn="ctr"/>
            <a:endParaRPr lang="zh-CN" altLang="en-US" sz="107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cxnSp>
        <p:nvCxnSpPr>
          <p:cNvPr id="74" name="直接连接符 73"/>
          <p:cNvCxnSpPr/>
          <p:nvPr/>
        </p:nvCxnSpPr>
        <p:spPr>
          <a:xfrm>
            <a:off x="7307863" y="1268524"/>
            <a:ext cx="0" cy="83020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5"/>
          <p:cNvSpPr txBox="1"/>
          <p:nvPr/>
        </p:nvSpPr>
        <p:spPr>
          <a:xfrm>
            <a:off x="2051773" y="875363"/>
            <a:ext cx="3964903" cy="493975"/>
          </a:xfrm>
          <a:prstGeom prst="rect">
            <a:avLst/>
          </a:prstGeom>
          <a:noFill/>
        </p:spPr>
        <p:txBody>
          <a:bodyPr wrap="square" lIns="123437" tIns="61719" rIns="123437" bIns="61719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内容安全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79" name="矩形 30"/>
          <p:cNvSpPr>
            <a:spLocks noChangeArrowheads="1"/>
          </p:cNvSpPr>
          <p:nvPr/>
        </p:nvSpPr>
        <p:spPr bwMode="auto">
          <a:xfrm>
            <a:off x="2089182" y="1339855"/>
            <a:ext cx="4067633" cy="7658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9976" tIns="34988" rIns="69976" bIns="34988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•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技术亮点：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AI 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文本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/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图片自动审核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•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价值：从杜绝违规内容，营造绿色社区。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80" name="TextBox 62"/>
          <p:cNvSpPr txBox="1"/>
          <p:nvPr/>
        </p:nvSpPr>
        <p:spPr>
          <a:xfrm>
            <a:off x="7569259" y="875363"/>
            <a:ext cx="3789137" cy="493975"/>
          </a:xfrm>
          <a:prstGeom prst="rect">
            <a:avLst/>
          </a:prstGeom>
          <a:noFill/>
        </p:spPr>
        <p:txBody>
          <a:bodyPr wrap="square" lIns="123437" tIns="61719" rIns="123437" bIns="61719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交易保障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82" name="矩形 30"/>
          <p:cNvSpPr>
            <a:spLocks noChangeArrowheads="1"/>
          </p:cNvSpPr>
          <p:nvPr/>
        </p:nvSpPr>
        <p:spPr bwMode="auto">
          <a:xfrm>
            <a:off x="7464724" y="1355593"/>
            <a:ext cx="4385671" cy="11351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9976" tIns="34988" rIns="69976" bIns="34988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•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技术亮点：</a:t>
            </a:r>
            <a:r>
              <a:rPr lang="en-US" altLang="zh-CN" sz="1600" b="1" dirty="0"/>
              <a:t>@Transactional </a:t>
            </a:r>
            <a:r>
              <a:rPr lang="zh-CN" altLang="en-US" sz="1600" b="1" dirty="0"/>
              <a:t>事务 </a:t>
            </a:r>
            <a:r>
              <a:rPr lang="en-US" altLang="zh-CN" sz="1600" b="1" dirty="0"/>
              <a:t>+ </a:t>
            </a:r>
            <a:r>
              <a:rPr lang="zh-CN" altLang="en-US" sz="1600" b="1" dirty="0"/>
              <a:t>状态机逻辑</a:t>
            </a:r>
            <a:r>
              <a:rPr lang="zh-CN" altLang="en-US" sz="1600" dirty="0"/>
              <a:t> 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•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价值：</a:t>
            </a:r>
            <a:r>
              <a:rPr lang="zh-CN" altLang="en-US" sz="1600" dirty="0"/>
              <a:t>通过严格的前置状态校验，确保交易逻辑的强一致性。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8237" y="297797"/>
            <a:ext cx="3865830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 algn="dist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核心功能与联调成果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9985" b="92627" l="10000" r="95231">
                        <a14:foregroundMark x1="16000" y1="14132" x2="36154" y2="18126"/>
                        <a14:foregroundMark x1="36154" y1="18126" x2="54769" y2="11521"/>
                        <a14:foregroundMark x1="54769" y1="11521" x2="74769" y2="17358"/>
                        <a14:foregroundMark x1="74769" y1="17358" x2="82462" y2="17512"/>
                        <a14:foregroundMark x1="82462" y1="17512" x2="90154" y2="17051"/>
                        <a14:foregroundMark x1="90154" y1="17051" x2="90992" y2="23640"/>
                        <a14:foregroundMark x1="91385" y1="26728" x2="85385" y2="54378"/>
                        <a14:foregroundMark x1="85385" y1="54378" x2="85231" y2="45008"/>
                        <a14:foregroundMark x1="85231" y1="45008" x2="87231" y2="55607"/>
                        <a14:foregroundMark x1="87231" y1="55607" x2="78769" y2="74347"/>
                        <a14:foregroundMark x1="78769" y1="74347" x2="72769" y2="81260"/>
                        <a14:foregroundMark x1="72769" y1="81260" x2="72769" y2="81260"/>
                        <a14:foregroundMark x1="71077" y1="82028" x2="59846" y2="85407"/>
                        <a14:foregroundMark x1="64615" y1="86175" x2="52923" y2="92780"/>
                        <a14:foregroundMark x1="52154" y1="92473" x2="30462" y2="75730"/>
                        <a14:foregroundMark x1="30462" y1="75730" x2="20462" y2="59447"/>
                        <a14:foregroundMark x1="20462" y1="59447" x2="15231" y2="21198"/>
                        <a14:foregroundMark x1="15231" y1="21198" x2="42154" y2="17665"/>
                        <a14:foregroundMark x1="42154" y1="17665" x2="43231" y2="17665"/>
                        <a14:foregroundMark x1="22923" y1="17665" x2="15538" y2="18280"/>
                        <a14:foregroundMark x1="18615" y1="30415" x2="18615" y2="36098"/>
                        <a14:foregroundMark x1="23077" y1="65591" x2="39077" y2="85253"/>
                        <a14:foregroundMark x1="32923" y1="80645" x2="25692" y2="74040"/>
                        <a14:foregroundMark x1="25692" y1="74040" x2="25231" y2="70507"/>
                        <a14:foregroundMark x1="56308" y1="15207" x2="74308" y2="17972"/>
                        <a14:foregroundMark x1="70615" y1="19508" x2="78769" y2="19662"/>
                        <a14:foregroundMark x1="90615" y1="28725" x2="90154" y2="28879"/>
                        <a14:foregroundMark x1="88923" y1="29186" x2="87538" y2="35023"/>
                        <a14:foregroundMark x1="94000" y1="21352" x2="94769" y2="24731"/>
                        <a14:foregroundMark x1="95231" y1="25192" x2="95231" y2="25192"/>
                        <a14:backgroundMark x1="95288" y1="25192" x2="95385" y2="25499"/>
                        <a14:backgroundMark x1="95118" y1="24653" x2="95288" y2="25192"/>
                        <a14:backgroundMark x1="95752" y1="25192" x2="96308" y2="25806"/>
                        <a14:backgroundMark x1="95239" y1="24626" x2="95752" y2="251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59" y="1313456"/>
            <a:ext cx="522416" cy="520694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1067633" y="4560250"/>
            <a:ext cx="9633357" cy="1845285"/>
            <a:chOff x="1421701" y="3840559"/>
            <a:chExt cx="9633357" cy="1572469"/>
          </a:xfrm>
        </p:grpSpPr>
        <p:grpSp>
          <p:nvGrpSpPr>
            <p:cNvPr id="6" name="组合 5"/>
            <p:cNvGrpSpPr/>
            <p:nvPr/>
          </p:nvGrpSpPr>
          <p:grpSpPr>
            <a:xfrm>
              <a:off x="1421701" y="3840559"/>
              <a:ext cx="9633357" cy="1572469"/>
              <a:chOff x="1319535" y="2799818"/>
              <a:chExt cx="4143023" cy="2962060"/>
            </a:xfrm>
          </p:grpSpPr>
          <p:sp>
            <p:nvSpPr>
              <p:cNvPr id="47" name="任意多边形 46"/>
              <p:cNvSpPr/>
              <p:nvPr/>
            </p:nvSpPr>
            <p:spPr>
              <a:xfrm>
                <a:off x="1319535" y="2799818"/>
                <a:ext cx="4143023" cy="2962060"/>
              </a:xfrm>
              <a:custGeom>
                <a:avLst/>
                <a:gdLst>
                  <a:gd name="connsiteX0" fmla="*/ 206254 w 4143023"/>
                  <a:gd name="connsiteY0" fmla="*/ 0 h 3428999"/>
                  <a:gd name="connsiteX1" fmla="*/ 4143023 w 4143023"/>
                  <a:gd name="connsiteY1" fmla="*/ 0 h 3428999"/>
                  <a:gd name="connsiteX2" fmla="*/ 4143023 w 4143023"/>
                  <a:gd name="connsiteY2" fmla="*/ 3428999 h 3428999"/>
                  <a:gd name="connsiteX3" fmla="*/ 206254 w 4143023"/>
                  <a:gd name="connsiteY3" fmla="*/ 3428999 h 3428999"/>
                  <a:gd name="connsiteX4" fmla="*/ 0 w 4143023"/>
                  <a:gd name="connsiteY4" fmla="*/ 3222745 h 3428999"/>
                  <a:gd name="connsiteX5" fmla="*/ 0 w 4143023"/>
                  <a:gd name="connsiteY5" fmla="*/ 206254 h 3428999"/>
                  <a:gd name="connsiteX6" fmla="*/ 206254 w 4143023"/>
                  <a:gd name="connsiteY6" fmla="*/ 0 h 3428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143023" h="3428998">
                    <a:moveTo>
                      <a:pt x="206254" y="0"/>
                    </a:moveTo>
                    <a:lnTo>
                      <a:pt x="4143023" y="0"/>
                    </a:lnTo>
                    <a:lnTo>
                      <a:pt x="4143023" y="3428999"/>
                    </a:lnTo>
                    <a:lnTo>
                      <a:pt x="206254" y="3428999"/>
                    </a:lnTo>
                    <a:cubicBezTo>
                      <a:pt x="92343" y="3428999"/>
                      <a:pt x="0" y="3336656"/>
                      <a:pt x="0" y="3222745"/>
                    </a:cubicBezTo>
                    <a:lnTo>
                      <a:pt x="0" y="206254"/>
                    </a:lnTo>
                    <a:cubicBezTo>
                      <a:pt x="0" y="92343"/>
                      <a:pt x="92343" y="0"/>
                      <a:pt x="206254" y="0"/>
                    </a:cubicBezTo>
                    <a:close/>
                  </a:path>
                </a:pathLst>
              </a:custGeom>
              <a:gradFill>
                <a:gsLst>
                  <a:gs pos="1000">
                    <a:schemeClr val="bg1"/>
                  </a:gs>
                  <a:gs pos="100000">
                    <a:srgbClr val="F2F2F2"/>
                  </a:gs>
                </a:gsLst>
                <a:lin ang="2700000" scaled="0"/>
              </a:gradFill>
              <a:ln>
                <a:noFill/>
              </a:ln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5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2417899" y="3311220"/>
                <a:ext cx="1581734" cy="9386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32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</a:rPr>
                  <a:t>48 </a:t>
                </a:r>
                <a:r>
                  <a: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</a:rPr>
                  <a:t>个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</a:rPr>
                  <a:t>接口已全链路跑通。</a:t>
                </a:r>
                <a:endPara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</a:endParaRPr>
              </a:p>
            </p:txBody>
          </p:sp>
          <p:sp>
            <p:nvSpPr>
              <p:cNvPr id="50" name="圆角矩形 49"/>
              <p:cNvSpPr/>
              <p:nvPr/>
            </p:nvSpPr>
            <p:spPr>
              <a:xfrm>
                <a:off x="1553265" y="3277317"/>
                <a:ext cx="735526" cy="947364"/>
              </a:xfrm>
              <a:prstGeom prst="roundRect">
                <a:avLst>
                  <a:gd name="adj" fmla="val 22311"/>
                </a:avLst>
              </a:prstGeom>
              <a:solidFill>
                <a:srgbClr val="346D90"/>
              </a:solidFill>
              <a:ln>
                <a:noFill/>
              </a:ln>
              <a:effectLst>
                <a:outerShdw blurRad="254000" dist="1270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  <a:sym typeface="阿里巴巴普惠体 Medium" panose="00020600040101010101" pitchFamily="18" charset="-122"/>
                  </a:rPr>
                  <a:t>接口覆盖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</p:grpSp>
        <p:sp>
          <p:nvSpPr>
            <p:cNvPr id="24" name="圆角矩形 49"/>
            <p:cNvSpPr/>
            <p:nvPr/>
          </p:nvSpPr>
          <p:spPr>
            <a:xfrm>
              <a:off x="8447243" y="4703816"/>
              <a:ext cx="1988659" cy="502927"/>
            </a:xfrm>
            <a:prstGeom prst="roundRect">
              <a:avLst>
                <a:gd name="adj" fmla="val 22311"/>
              </a:avLst>
            </a:prstGeom>
            <a:solidFill>
              <a:srgbClr val="346D90"/>
            </a:solidFill>
            <a:ln>
              <a:noFill/>
            </a:ln>
            <a:effectLst>
              <a:outerShdw blurRad="254000" dist="127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数据一致性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sp>
        <p:nvSpPr>
          <p:cNvPr id="28" name="椭圆 27"/>
          <p:cNvSpPr/>
          <p:nvPr/>
        </p:nvSpPr>
        <p:spPr>
          <a:xfrm>
            <a:off x="6273474" y="2801233"/>
            <a:ext cx="683040" cy="69387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 t="-100000" r="-100000"/>
          </a:gradFill>
          <a:ln w="12700"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lvl="0" algn="ctr"/>
            <a:endParaRPr lang="zh-CN" altLang="en-US" sz="107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7299396" y="2741725"/>
            <a:ext cx="0" cy="83020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>
            <a:spLocks noChangeArrowheads="1"/>
          </p:cNvSpPr>
          <p:nvPr/>
        </p:nvSpPr>
        <p:spPr bwMode="auto">
          <a:xfrm>
            <a:off x="7569259" y="3009629"/>
            <a:ext cx="4368447" cy="11351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9976" tIns="34988" rIns="69976" bIns="34988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•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技术亮点：</a:t>
            </a:r>
            <a:r>
              <a:rPr lang="en-US" altLang="zh-CN" sz="1600" dirty="0"/>
              <a:t> </a:t>
            </a:r>
            <a:r>
              <a:rPr lang="en-US" altLang="zh-CN" sz="1600" dirty="0" err="1"/>
              <a:t>ThreadLocal</a:t>
            </a:r>
            <a:r>
              <a:rPr lang="en-US" altLang="zh-CN" sz="1600" dirty="0"/>
              <a:t> </a:t>
            </a:r>
            <a:r>
              <a:rPr lang="zh-CN" altLang="en-US" sz="1600" dirty="0"/>
              <a:t>上下文隔离机制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•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价值：</a:t>
            </a:r>
            <a:r>
              <a:rPr lang="zh-CN" altLang="en-US" sz="1600" dirty="0"/>
              <a:t>实现全链路无侵入式的身份追踪，保障跨端交互的数据安全。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803987" y="2767361"/>
            <a:ext cx="683040" cy="69387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 t="-100000" r="-100000"/>
          </a:gradFill>
          <a:ln w="12700"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lvl="0" algn="ctr"/>
            <a:endParaRPr lang="zh-CN" altLang="en-US" sz="107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829909" y="2750193"/>
            <a:ext cx="0" cy="83020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62"/>
          <p:cNvSpPr txBox="1"/>
          <p:nvPr/>
        </p:nvSpPr>
        <p:spPr>
          <a:xfrm>
            <a:off x="2095175" y="2554893"/>
            <a:ext cx="3789137" cy="493975"/>
          </a:xfrm>
          <a:prstGeom prst="rect">
            <a:avLst/>
          </a:prstGeom>
          <a:noFill/>
        </p:spPr>
        <p:txBody>
          <a:bodyPr wrap="square" lIns="123437" tIns="61719" rIns="123437" bIns="61719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高效检索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42" name="矩形 30"/>
          <p:cNvSpPr>
            <a:spLocks noChangeArrowheads="1"/>
          </p:cNvSpPr>
          <p:nvPr/>
        </p:nvSpPr>
        <p:spPr bwMode="auto">
          <a:xfrm>
            <a:off x="2125464" y="2901492"/>
            <a:ext cx="3827785" cy="11351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9976" tIns="34988" rIns="69976" bIns="34988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•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技术亮点：</a:t>
            </a:r>
            <a:r>
              <a:rPr lang="en-US" altLang="zh-CN" sz="1600" dirty="0"/>
              <a:t> </a:t>
            </a:r>
            <a:r>
              <a:rPr lang="en-US" altLang="zh-CN" sz="1600" dirty="0" err="1"/>
              <a:t>LambdaQuery</a:t>
            </a:r>
            <a:r>
              <a:rPr lang="en-US" altLang="zh-CN" sz="1600" dirty="0"/>
              <a:t> </a:t>
            </a:r>
            <a:r>
              <a:rPr lang="zh-CN" altLang="en-US" sz="1600" dirty="0"/>
              <a:t>动态查询引擎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•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价值：替代僵化的推荐算法，精准匹配用户需求。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1829909" y="1258656"/>
            <a:ext cx="0" cy="83020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62"/>
          <p:cNvSpPr txBox="1"/>
          <p:nvPr/>
        </p:nvSpPr>
        <p:spPr>
          <a:xfrm>
            <a:off x="7569260" y="2554893"/>
            <a:ext cx="3789137" cy="493975"/>
          </a:xfrm>
          <a:prstGeom prst="rect">
            <a:avLst/>
          </a:prstGeom>
          <a:noFill/>
        </p:spPr>
        <p:txBody>
          <a:bodyPr wrap="square" lIns="123437" tIns="61719" rIns="123437" bIns="61719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</a:rPr>
              <a:t>系统架构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386030" y="4207813"/>
            <a:ext cx="1710244" cy="523220"/>
          </a:xfrm>
          <a:prstGeom prst="rect">
            <a:avLst/>
          </a:prstGeom>
          <a:noFill/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联调状态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471333" y="5668316"/>
            <a:ext cx="4713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端审核结果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毫秒级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同步至小程序端。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363" y="1369338"/>
            <a:ext cx="691591" cy="693874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  <a:duotone>
              <a:srgbClr val="4472C4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220" b="89362" l="4965" r="92908">
                        <a14:foregroundMark x1="30496" y1="14894" x2="19858" y2="13475"/>
                        <a14:foregroundMark x1="19149" y1="13121" x2="11348" y2="20567"/>
                        <a14:foregroundMark x1="11348" y1="20567" x2="9929" y2="30851"/>
                        <a14:foregroundMark x1="9929" y1="30851" x2="5319" y2="40426"/>
                        <a14:foregroundMark x1="5319" y1="40426" x2="10638" y2="49291"/>
                        <a14:foregroundMark x1="47163" y1="9574" x2="56028" y2="10638"/>
                        <a14:foregroundMark x1="87234" y1="25532" x2="91135" y2="34752"/>
                        <a14:foregroundMark x1="91135" y1="34752" x2="88652" y2="41489"/>
                        <a14:foregroundMark x1="92908" y1="43262" x2="92908" y2="46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25" y="2875634"/>
            <a:ext cx="553366" cy="553366"/>
          </a:xfrm>
          <a:prstGeom prst="rect">
            <a:avLst/>
          </a:prstGeom>
        </p:spPr>
      </p:pic>
      <p:pic>
        <p:nvPicPr>
          <p:cNvPr id="57" name="图片 56"/>
          <p:cNvPicPr>
            <a:picLocks noChangeAspect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5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7197" r="93561">
                        <a14:foregroundMark x1="91288" y1="25185" x2="90530" y2="39259"/>
                        <a14:foregroundMark x1="93561" y1="28148" x2="93561" y2="28148"/>
                        <a14:foregroundMark x1="10985" y1="14444" x2="10985" y2="14444"/>
                        <a14:foregroundMark x1="7197" y1="14444" x2="7197" y2="14444"/>
                        <a14:foregroundMark x1="7197" y1="14444" x2="7197" y2="1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448" y="2901390"/>
            <a:ext cx="517223" cy="528978"/>
          </a:xfrm>
          <a:prstGeom prst="rect">
            <a:avLst/>
          </a:prstGeom>
        </p:spPr>
      </p:pic>
      <p:cxnSp>
        <p:nvCxnSpPr>
          <p:cNvPr id="59" name="直接连接符 58"/>
          <p:cNvCxnSpPr/>
          <p:nvPr/>
        </p:nvCxnSpPr>
        <p:spPr>
          <a:xfrm flipV="1">
            <a:off x="3929792" y="5483642"/>
            <a:ext cx="3727379" cy="29021"/>
          </a:xfrm>
          <a:prstGeom prst="line">
            <a:avLst/>
          </a:prstGeom>
          <a:ln w="28575">
            <a:solidFill>
              <a:srgbClr val="346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9205952">
            <a:off x="4999978" y="3678501"/>
            <a:ext cx="2246483" cy="249754"/>
          </a:xfrm>
          <a:prstGeom prst="rect">
            <a:avLst/>
          </a:prstGeom>
          <a:gradFill>
            <a:gsLst>
              <a:gs pos="100000">
                <a:srgbClr val="F1F3F5"/>
              </a:gs>
              <a:gs pos="0">
                <a:srgbClr val="D7DBE1"/>
              </a:gs>
            </a:gsLst>
          </a:gra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rgbClr val="46CEB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4" name="矩形 3"/>
          <p:cNvSpPr/>
          <p:nvPr/>
        </p:nvSpPr>
        <p:spPr>
          <a:xfrm rot="2256138">
            <a:off x="4723091" y="4871087"/>
            <a:ext cx="2539210" cy="233931"/>
          </a:xfrm>
          <a:prstGeom prst="rect">
            <a:avLst/>
          </a:prstGeom>
          <a:gradFill>
            <a:gsLst>
              <a:gs pos="100000">
                <a:srgbClr val="F1F3F5"/>
              </a:gs>
              <a:gs pos="0">
                <a:srgbClr val="D7DBE1"/>
              </a:gs>
            </a:gsLst>
          </a:gradFill>
          <a:ln>
            <a:noFill/>
          </a:ln>
          <a:effectLst>
            <a:innerShdw blurRad="50800" dist="508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rgbClr val="46CEB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5" name="矩形 4"/>
          <p:cNvSpPr/>
          <p:nvPr/>
        </p:nvSpPr>
        <p:spPr>
          <a:xfrm rot="2256138">
            <a:off x="4723091" y="2340163"/>
            <a:ext cx="2539210" cy="233931"/>
          </a:xfrm>
          <a:prstGeom prst="rect">
            <a:avLst/>
          </a:prstGeom>
          <a:gradFill>
            <a:gsLst>
              <a:gs pos="100000">
                <a:srgbClr val="F1F3F5"/>
              </a:gs>
              <a:gs pos="0">
                <a:srgbClr val="D7DBE1"/>
              </a:gs>
            </a:gsLst>
          </a:gradFill>
          <a:ln>
            <a:noFill/>
          </a:ln>
          <a:effectLst>
            <a:innerShdw blurRad="50800" dist="508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>
              <a:solidFill>
                <a:srgbClr val="46CEB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677788" y="1337136"/>
            <a:ext cx="769210" cy="769210"/>
            <a:chOff x="4609713" y="938201"/>
            <a:chExt cx="769410" cy="769410"/>
          </a:xfrm>
        </p:grpSpPr>
        <p:sp>
          <p:nvSpPr>
            <p:cNvPr id="9" name="圆角矩形 8"/>
            <p:cNvSpPr/>
            <p:nvPr/>
          </p:nvSpPr>
          <p:spPr>
            <a:xfrm>
              <a:off x="4609713" y="938201"/>
              <a:ext cx="769410" cy="769410"/>
            </a:xfrm>
            <a:prstGeom prst="roundRect">
              <a:avLst/>
            </a:prstGeom>
            <a:solidFill>
              <a:srgbClr val="346D90"/>
            </a:solidFill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8" name="文本框 23"/>
            <p:cNvSpPr txBox="1"/>
            <p:nvPr/>
          </p:nvSpPr>
          <p:spPr>
            <a:xfrm>
              <a:off x="4632125" y="1092014"/>
              <a:ext cx="724587" cy="461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字小魂沧浪行楷(商用需授权)" panose="00000500000000000000" pitchFamily="2" charset="-122"/>
                  <a:ea typeface="字小魂沧浪行楷(商用需授权)" panose="00000500000000000000" pitchFamily="2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字小魂沧浪行楷(商用需授权)" panose="00000500000000000000" pitchFamily="2" charset="-122"/>
                <a:ea typeface="字小魂沧浪行楷(商用需授权)" panose="00000500000000000000" pitchFamily="2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686622" y="2764005"/>
            <a:ext cx="769210" cy="769210"/>
            <a:chOff x="6619070" y="2365442"/>
            <a:chExt cx="769410" cy="769410"/>
          </a:xfrm>
        </p:grpSpPr>
        <p:sp>
          <p:nvSpPr>
            <p:cNvPr id="14" name="圆角矩形 13"/>
            <p:cNvSpPr/>
            <p:nvPr/>
          </p:nvSpPr>
          <p:spPr>
            <a:xfrm>
              <a:off x="6619070" y="2365442"/>
              <a:ext cx="769410" cy="769410"/>
            </a:xfrm>
            <a:prstGeom prst="roundRect">
              <a:avLst/>
            </a:prstGeom>
            <a:solidFill>
              <a:srgbClr val="346D90"/>
            </a:solidFill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13" name="文本框 24"/>
            <p:cNvSpPr txBox="1"/>
            <p:nvPr/>
          </p:nvSpPr>
          <p:spPr>
            <a:xfrm>
              <a:off x="6660681" y="2519255"/>
              <a:ext cx="686188" cy="461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字小魂沧浪行楷(商用需授权)" panose="00000500000000000000" pitchFamily="2" charset="-122"/>
                  <a:ea typeface="字小魂沧浪行楷(商用需授权)" panose="00000500000000000000" pitchFamily="2" charset="-122"/>
                  <a:sym typeface="阿里巴巴普惠体 Medium" panose="00020600040101010101" pitchFamily="18" charset="-122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字小魂沧浪行楷(商用需授权)" panose="00000500000000000000" pitchFamily="2" charset="-122"/>
                <a:ea typeface="字小魂沧浪行楷(商用需授权)" panose="00000500000000000000" pitchFamily="2" charset="-122"/>
                <a:sym typeface="阿里巴巴普惠体 Medium" panose="00020600040101010101" pitchFamily="18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77791" y="4028834"/>
            <a:ext cx="769210" cy="769210"/>
            <a:chOff x="4609716" y="3630601"/>
            <a:chExt cx="769410" cy="769410"/>
          </a:xfrm>
        </p:grpSpPr>
        <p:sp>
          <p:nvSpPr>
            <p:cNvPr id="19" name="圆角矩形 18"/>
            <p:cNvSpPr/>
            <p:nvPr/>
          </p:nvSpPr>
          <p:spPr>
            <a:xfrm>
              <a:off x="4609716" y="3630601"/>
              <a:ext cx="769410" cy="769410"/>
            </a:xfrm>
            <a:prstGeom prst="roundRect">
              <a:avLst/>
            </a:prstGeom>
            <a:solidFill>
              <a:srgbClr val="346D90"/>
            </a:solidFill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18" name="文本框 25"/>
            <p:cNvSpPr txBox="1"/>
            <p:nvPr/>
          </p:nvSpPr>
          <p:spPr>
            <a:xfrm>
              <a:off x="4648888" y="3784414"/>
              <a:ext cx="691066" cy="461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字小魂沧浪行楷(商用需授权)" panose="00000500000000000000" pitchFamily="2" charset="-122"/>
                  <a:ea typeface="字小魂沧浪行楷(商用需授权)" panose="00000500000000000000" pitchFamily="2" charset="-122"/>
                  <a:sym typeface="阿里巴巴普惠体 Medium" panose="00020600040101010101" pitchFamily="18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字小魂沧浪行楷(商用需授权)" panose="00000500000000000000" pitchFamily="2" charset="-122"/>
                <a:ea typeface="字小魂沧浪行楷(商用需授权)" panose="00000500000000000000" pitchFamily="2" charset="-122"/>
                <a:sym typeface="阿里巴巴普惠体 Medium" panose="00020600040101010101" pitchFamily="18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684550" y="5285807"/>
            <a:ext cx="769210" cy="769210"/>
            <a:chOff x="6616997" y="4887901"/>
            <a:chExt cx="769410" cy="769410"/>
          </a:xfrm>
        </p:grpSpPr>
        <p:sp>
          <p:nvSpPr>
            <p:cNvPr id="24" name="圆角矩形 23"/>
            <p:cNvSpPr/>
            <p:nvPr/>
          </p:nvSpPr>
          <p:spPr>
            <a:xfrm>
              <a:off x="6616997" y="4887901"/>
              <a:ext cx="769410" cy="769410"/>
            </a:xfrm>
            <a:prstGeom prst="roundRect">
              <a:avLst/>
            </a:prstGeom>
            <a:solidFill>
              <a:srgbClr val="346D90"/>
            </a:solidFill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3" name="文本框 26"/>
            <p:cNvSpPr txBox="1"/>
            <p:nvPr/>
          </p:nvSpPr>
          <p:spPr>
            <a:xfrm>
              <a:off x="6655632" y="5041714"/>
              <a:ext cx="692140" cy="461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字小魂沧浪行楷(商用需授权)" panose="00000500000000000000" pitchFamily="2" charset="-122"/>
                  <a:ea typeface="字小魂沧浪行楷(商用需授权)" panose="00000500000000000000" pitchFamily="2" charset="-122"/>
                  <a:sym typeface="阿里巴巴普惠体 Medium" panose="00020600040101010101" pitchFamily="18" charset="-122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字小魂沧浪行楷(商用需授权)" panose="00000500000000000000" pitchFamily="2" charset="-122"/>
                <a:ea typeface="字小魂沧浪行楷(商用需授权)" panose="00000500000000000000" pitchFamily="2" charset="-122"/>
                <a:sym typeface="阿里巴巴普惠体 Medium" panose="00020600040101010101" pitchFamily="18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446110" y="2226341"/>
            <a:ext cx="3984717" cy="1227315"/>
            <a:chOff x="1852445" y="1926278"/>
            <a:chExt cx="3985755" cy="1227635"/>
          </a:xfrm>
        </p:grpSpPr>
        <p:sp>
          <p:nvSpPr>
            <p:cNvPr id="27" name="任意多边形 26"/>
            <p:cNvSpPr/>
            <p:nvPr/>
          </p:nvSpPr>
          <p:spPr>
            <a:xfrm>
              <a:off x="1852445" y="1926278"/>
              <a:ext cx="3947477" cy="1170281"/>
            </a:xfrm>
            <a:custGeom>
              <a:avLst/>
              <a:gdLst>
                <a:gd name="connsiteX0" fmla="*/ 5035644 w 5035644"/>
                <a:gd name="connsiteY0" fmla="*/ 1492882 h 1492882"/>
                <a:gd name="connsiteX1" fmla="*/ 3120518 w 5035644"/>
                <a:gd name="connsiteY1" fmla="*/ 0 h 1492882"/>
                <a:gd name="connsiteX2" fmla="*/ 0 w 5035644"/>
                <a:gd name="connsiteY2" fmla="*/ 0 h 149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35644" h="1492882">
                  <a:moveTo>
                    <a:pt x="5035644" y="1492882"/>
                  </a:moveTo>
                  <a:lnTo>
                    <a:pt x="3120518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5702241" y="3017954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921239" y="4847003"/>
            <a:ext cx="3984717" cy="1227315"/>
            <a:chOff x="1852445" y="4448982"/>
            <a:chExt cx="3985755" cy="1227635"/>
          </a:xfrm>
        </p:grpSpPr>
        <p:sp>
          <p:nvSpPr>
            <p:cNvPr id="30" name="任意多边形 29"/>
            <p:cNvSpPr/>
            <p:nvPr/>
          </p:nvSpPr>
          <p:spPr>
            <a:xfrm>
              <a:off x="1852445" y="4448982"/>
              <a:ext cx="3947477" cy="1170281"/>
            </a:xfrm>
            <a:custGeom>
              <a:avLst/>
              <a:gdLst>
                <a:gd name="connsiteX0" fmla="*/ 5035644 w 5035644"/>
                <a:gd name="connsiteY0" fmla="*/ 1492882 h 1492882"/>
                <a:gd name="connsiteX1" fmla="*/ 3120518 w 5035644"/>
                <a:gd name="connsiteY1" fmla="*/ 0 h 1492882"/>
                <a:gd name="connsiteX2" fmla="*/ 0 w 5035644"/>
                <a:gd name="connsiteY2" fmla="*/ 0 h 149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35644" h="1492882">
                  <a:moveTo>
                    <a:pt x="5035644" y="1492882"/>
                  </a:moveTo>
                  <a:lnTo>
                    <a:pt x="3120518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5702241" y="5540658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311570" y="4070629"/>
            <a:ext cx="4245174" cy="1268717"/>
            <a:chOff x="6243920" y="3672406"/>
            <a:chExt cx="4246280" cy="1269047"/>
          </a:xfrm>
        </p:grpSpPr>
        <p:sp>
          <p:nvSpPr>
            <p:cNvPr id="33" name="任意多边形 32"/>
            <p:cNvSpPr/>
            <p:nvPr/>
          </p:nvSpPr>
          <p:spPr>
            <a:xfrm flipV="1">
              <a:off x="6286500" y="3734953"/>
              <a:ext cx="4203700" cy="1206500"/>
            </a:xfrm>
            <a:custGeom>
              <a:avLst/>
              <a:gdLst>
                <a:gd name="connsiteX0" fmla="*/ 0 w 4203700"/>
                <a:gd name="connsiteY0" fmla="*/ 1206500 h 1206500"/>
                <a:gd name="connsiteX1" fmla="*/ 1701800 w 4203700"/>
                <a:gd name="connsiteY1" fmla="*/ 25400 h 1206500"/>
                <a:gd name="connsiteX2" fmla="*/ 4203700 w 4203700"/>
                <a:gd name="connsiteY2" fmla="*/ 0 h 120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3700" h="1206500">
                  <a:moveTo>
                    <a:pt x="0" y="1206500"/>
                  </a:moveTo>
                  <a:lnTo>
                    <a:pt x="1701800" y="25400"/>
                  </a:lnTo>
                  <a:lnTo>
                    <a:pt x="420370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6243920" y="3672406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917357" y="1538417"/>
            <a:ext cx="3486814" cy="1125354"/>
            <a:chOff x="6243920" y="1105827"/>
            <a:chExt cx="4246280" cy="1269047"/>
          </a:xfrm>
        </p:grpSpPr>
        <p:sp>
          <p:nvSpPr>
            <p:cNvPr id="36" name="任意多边形 35"/>
            <p:cNvSpPr/>
            <p:nvPr/>
          </p:nvSpPr>
          <p:spPr>
            <a:xfrm flipV="1">
              <a:off x="6286500" y="1168374"/>
              <a:ext cx="4203700" cy="1206500"/>
            </a:xfrm>
            <a:custGeom>
              <a:avLst/>
              <a:gdLst>
                <a:gd name="connsiteX0" fmla="*/ 0 w 4203700"/>
                <a:gd name="connsiteY0" fmla="*/ 1206500 h 1206500"/>
                <a:gd name="connsiteX1" fmla="*/ 1701800 w 4203700"/>
                <a:gd name="connsiteY1" fmla="*/ 25400 h 1206500"/>
                <a:gd name="connsiteX2" fmla="*/ 4203700 w 4203700"/>
                <a:gd name="connsiteY2" fmla="*/ 0 h 120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3700" h="1206500">
                  <a:moveTo>
                    <a:pt x="0" y="1206500"/>
                  </a:moveTo>
                  <a:lnTo>
                    <a:pt x="1701800" y="25400"/>
                  </a:lnTo>
                  <a:lnTo>
                    <a:pt x="420370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6243920" y="1105827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sp>
        <p:nvSpPr>
          <p:cNvPr id="38" name="文本框 44"/>
          <p:cNvSpPr txBox="1"/>
          <p:nvPr/>
        </p:nvSpPr>
        <p:spPr>
          <a:xfrm>
            <a:off x="7145338" y="1661056"/>
            <a:ext cx="46707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字小魂沧浪行楷(商用需授权)" panose="00000500000000000000" pitchFamily="2" charset="-122"/>
                <a:ea typeface="字小魂沧浪行楷(商用需授权)" panose="00000500000000000000" pitchFamily="2" charset="-122"/>
                <a:cs typeface="阿里巴巴普惠体 Medium" panose="00020600040101010101" pitchFamily="18" charset="-122"/>
              </a:defRPr>
            </a:lvl1pPr>
          </a:lstStyle>
          <a:p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互助任务涉及发布、接单、结算多状态流转，易出现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“一单多接”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的数据冲突。</a:t>
            </a:r>
            <a:endParaRPr lang="zh-CN" altLang="en-US" sz="2000" b="0" dirty="0">
              <a:latin typeface="微软雅黑" panose="020B0503020204020204" pitchFamily="34" charset="-122"/>
              <a:ea typeface="微软雅黑" panose="020B0503020204020204" pitchFamily="34" charset="-122"/>
              <a:sym typeface="阿里巴巴普惠体 Medium" panose="00020600040101010101" pitchFamily="18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613523" y="2692879"/>
            <a:ext cx="4202605" cy="12536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 </a:t>
            </a:r>
            <a:r>
              <a:rPr lang="en-US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@Transactional </a:t>
            </a: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的事务控制 </a:t>
            </a:r>
            <a:r>
              <a:rPr lang="en-US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状态机（</a:t>
            </a:r>
            <a:r>
              <a:rPr lang="en-US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State Machine</a:t>
            </a: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）前置校验。</a:t>
            </a:r>
            <a:endParaRPr lang="zh-CN" altLang="en-US" sz="2000" b="1" dirty="0">
              <a:solidFill>
                <a:srgbClr val="346D9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阿里巴巴普惠体 Medium" panose="00020600040101010101" pitchFamily="18" charset="-122"/>
            </a:endParaRPr>
          </a:p>
        </p:txBody>
      </p:sp>
      <p:sp>
        <p:nvSpPr>
          <p:cNvPr id="40" name="文本框 44"/>
          <p:cNvSpPr txBox="1"/>
          <p:nvPr/>
        </p:nvSpPr>
        <p:spPr>
          <a:xfrm>
            <a:off x="8206708" y="4498004"/>
            <a:ext cx="3609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字小魂沧浪行楷(商用需授权)" panose="00000500000000000000" pitchFamily="2" charset="-122"/>
                <a:ea typeface="字小魂沧浪行楷(商用需授权)" panose="00000500000000000000" pitchFamily="2" charset="-122"/>
                <a:cs typeface="阿里巴巴普惠体 Medium" panose="00020600040101010101" pitchFamily="18" charset="-122"/>
              </a:defRPr>
            </a:lvl1pPr>
          </a:lstStyle>
          <a:p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无状态架构下， </a:t>
            </a:r>
            <a:r>
              <a:rPr lang="en-US" altLang="zh-CN" sz="2000" b="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UserID</a:t>
            </a:r>
            <a:r>
              <a:rPr lang="en-US" altLang="zh-CN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参数在各层代码中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“满天飞”</a:t>
            </a:r>
            <a:endParaRPr lang="zh-CN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4"/>
          <p:cNvSpPr txBox="1"/>
          <p:nvPr/>
        </p:nvSpPr>
        <p:spPr>
          <a:xfrm>
            <a:off x="340903" y="3926222"/>
            <a:ext cx="39046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字小魂沧浪行楷(商用需授权)" panose="00000500000000000000" pitchFamily="2" charset="-122"/>
                <a:ea typeface="字小魂沧浪行楷(商用需授权)" panose="00000500000000000000" pitchFamily="2" charset="-122"/>
                <a:cs typeface="阿里巴巴普惠体 Medium" panose="00020600040101010101" pitchFamily="18" charset="-122"/>
              </a:defRPr>
            </a:lvl1pPr>
          </a:lstStyle>
          <a:p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多维度筛选（状态</a:t>
            </a:r>
            <a:r>
              <a:rPr lang="en-US" altLang="zh-CN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酬劳</a:t>
            </a:r>
            <a:r>
              <a:rPr lang="en-US" altLang="zh-CN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关键词）导致的查询逻辑复杂。</a:t>
            </a:r>
            <a:endParaRPr lang="zh-CN" altLang="zh-CN" sz="20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40903" y="4983820"/>
            <a:ext cx="437137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 </a:t>
            </a:r>
            <a:r>
              <a:rPr lang="en-US" altLang="zh-CN" sz="2000" b="1" dirty="0" err="1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MyBatis</a:t>
            </a:r>
            <a:r>
              <a:rPr lang="en-US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-Plus </a:t>
            </a:r>
            <a:r>
              <a:rPr lang="en-US" altLang="zh-CN" sz="2000" b="1" dirty="0" err="1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LambdaQuery</a:t>
            </a:r>
            <a:r>
              <a:rPr lang="en-US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动态查询引擎，提升检索效率。 </a:t>
            </a:r>
            <a:endParaRPr lang="zh-CN" altLang="zh-CN" sz="2000" b="1" dirty="0">
              <a:solidFill>
                <a:srgbClr val="346D9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4"/>
          <p:cNvSpPr txBox="1"/>
          <p:nvPr/>
        </p:nvSpPr>
        <p:spPr>
          <a:xfrm>
            <a:off x="340903" y="1126369"/>
            <a:ext cx="36625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校园社区存在灌水、敏感词风险，人工审核成本高。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字小魂沧浪行楷(商用需授权)" panose="00000500000000000000" pitchFamily="2" charset="-122"/>
              <a:ea typeface="字小魂沧浪行楷(商用需授权)" panose="00000500000000000000" pitchFamily="2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40903" y="2457128"/>
            <a:ext cx="38092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 </a:t>
            </a:r>
            <a:r>
              <a:rPr lang="en-US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 AI </a:t>
            </a: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框架，接入大模型进行文本内容自动化清洗。</a:t>
            </a:r>
            <a:endParaRPr lang="zh-CN" altLang="zh-CN" sz="3200" b="1" dirty="0">
              <a:solidFill>
                <a:srgbClr val="346D9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8237" y="297797"/>
            <a:ext cx="6045902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遇到的问题与解决方案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613523" y="5324910"/>
            <a:ext cx="4202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 ThreadLocal 实现请求级上下文隔离</a:t>
            </a: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利用拦截</a:t>
            </a:r>
            <a:r>
              <a:rPr lang="en-US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Interceptor</a:t>
            </a:r>
            <a:r>
              <a:rPr lang="en-US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zh-CN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自动注入身份，实现业务逻辑解耦</a:t>
            </a:r>
            <a:r>
              <a:rPr lang="zh-CN" altLang="en-US" sz="2000" b="1" dirty="0">
                <a:solidFill>
                  <a:srgbClr val="346D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b="1" dirty="0">
              <a:solidFill>
                <a:srgbClr val="346D9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阿里巴巴普惠体 Medium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任意多边形 55"/>
          <p:cNvSpPr/>
          <p:nvPr>
            <p:custDataLst>
              <p:tags r:id="rId1"/>
            </p:custDataLst>
          </p:nvPr>
        </p:nvSpPr>
        <p:spPr>
          <a:xfrm>
            <a:off x="5440566" y="1766387"/>
            <a:ext cx="925754" cy="1394012"/>
          </a:xfrm>
          <a:custGeom>
            <a:avLst/>
            <a:gdLst>
              <a:gd name="connsiteX0" fmla="*/ 0 w 980075"/>
              <a:gd name="connsiteY0" fmla="*/ 445215 h 1475809"/>
              <a:gd name="connsiteX1" fmla="*/ 378895 w 980075"/>
              <a:gd name="connsiteY1" fmla="*/ 66320 h 1475809"/>
              <a:gd name="connsiteX2" fmla="*/ 601180 w 980075"/>
              <a:gd name="connsiteY2" fmla="*/ 66320 h 1475809"/>
              <a:gd name="connsiteX3" fmla="*/ 980075 w 980075"/>
              <a:gd name="connsiteY3" fmla="*/ 445215 h 1475809"/>
              <a:gd name="connsiteX4" fmla="*/ 980075 w 980075"/>
              <a:gd name="connsiteY4" fmla="*/ 1475809 h 1475809"/>
              <a:gd name="connsiteX5" fmla="*/ 5051 w 980075"/>
              <a:gd name="connsiteY5" fmla="*/ 1475809 h 1475809"/>
              <a:gd name="connsiteX6" fmla="*/ 0 w 980075"/>
              <a:gd name="connsiteY6" fmla="*/ 445215 h 1475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0075" h="1475809">
                <a:moveTo>
                  <a:pt x="0" y="445215"/>
                </a:moveTo>
                <a:lnTo>
                  <a:pt x="378895" y="66320"/>
                </a:lnTo>
                <a:cubicBezTo>
                  <a:pt x="458042" y="-24615"/>
                  <a:pt x="511929" y="-19563"/>
                  <a:pt x="601180" y="66320"/>
                </a:cubicBezTo>
                <a:lnTo>
                  <a:pt x="980075" y="445215"/>
                </a:lnTo>
                <a:lnTo>
                  <a:pt x="980075" y="1475809"/>
                </a:lnTo>
                <a:lnTo>
                  <a:pt x="5051" y="1475809"/>
                </a:lnTo>
                <a:cubicBezTo>
                  <a:pt x="3367" y="1132278"/>
                  <a:pt x="1684" y="788746"/>
                  <a:pt x="0" y="445215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57" name="椭圆 56"/>
          <p:cNvSpPr/>
          <p:nvPr>
            <p:custDataLst>
              <p:tags r:id="rId2"/>
            </p:custDataLst>
          </p:nvPr>
        </p:nvSpPr>
        <p:spPr>
          <a:xfrm>
            <a:off x="5440566" y="2710040"/>
            <a:ext cx="925754" cy="920982"/>
          </a:xfrm>
          <a:prstGeom prst="ellipse">
            <a:avLst/>
          </a:prstGeom>
          <a:solidFill>
            <a:srgbClr val="346D90"/>
          </a:solidFill>
          <a:ln w="25400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58" name="任意多边形 57"/>
          <p:cNvSpPr/>
          <p:nvPr>
            <p:custDataLst>
              <p:tags r:id="rId3"/>
            </p:custDataLst>
          </p:nvPr>
        </p:nvSpPr>
        <p:spPr>
          <a:xfrm rot="5400000">
            <a:off x="6896803" y="3036024"/>
            <a:ext cx="925754" cy="1394012"/>
          </a:xfrm>
          <a:custGeom>
            <a:avLst/>
            <a:gdLst>
              <a:gd name="connsiteX0" fmla="*/ 0 w 980075"/>
              <a:gd name="connsiteY0" fmla="*/ 445215 h 1475809"/>
              <a:gd name="connsiteX1" fmla="*/ 378895 w 980075"/>
              <a:gd name="connsiteY1" fmla="*/ 66320 h 1475809"/>
              <a:gd name="connsiteX2" fmla="*/ 601180 w 980075"/>
              <a:gd name="connsiteY2" fmla="*/ 66320 h 1475809"/>
              <a:gd name="connsiteX3" fmla="*/ 980075 w 980075"/>
              <a:gd name="connsiteY3" fmla="*/ 445215 h 1475809"/>
              <a:gd name="connsiteX4" fmla="*/ 980075 w 980075"/>
              <a:gd name="connsiteY4" fmla="*/ 1475809 h 1475809"/>
              <a:gd name="connsiteX5" fmla="*/ 5051 w 980075"/>
              <a:gd name="connsiteY5" fmla="*/ 1475809 h 1475809"/>
              <a:gd name="connsiteX6" fmla="*/ 0 w 980075"/>
              <a:gd name="connsiteY6" fmla="*/ 445215 h 1475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0075" h="1475809">
                <a:moveTo>
                  <a:pt x="0" y="445215"/>
                </a:moveTo>
                <a:lnTo>
                  <a:pt x="378895" y="66320"/>
                </a:lnTo>
                <a:cubicBezTo>
                  <a:pt x="458042" y="-24615"/>
                  <a:pt x="511929" y="-19563"/>
                  <a:pt x="601180" y="66320"/>
                </a:cubicBezTo>
                <a:lnTo>
                  <a:pt x="980075" y="445215"/>
                </a:lnTo>
                <a:lnTo>
                  <a:pt x="980075" y="1475809"/>
                </a:lnTo>
                <a:lnTo>
                  <a:pt x="5051" y="1475809"/>
                </a:lnTo>
                <a:cubicBezTo>
                  <a:pt x="3367" y="1132278"/>
                  <a:pt x="1684" y="788746"/>
                  <a:pt x="0" y="445215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59" name="椭圆 58"/>
          <p:cNvSpPr/>
          <p:nvPr>
            <p:custDataLst>
              <p:tags r:id="rId4"/>
            </p:custDataLst>
          </p:nvPr>
        </p:nvSpPr>
        <p:spPr>
          <a:xfrm rot="5400000">
            <a:off x="6256173" y="3272539"/>
            <a:ext cx="925754" cy="920982"/>
          </a:xfrm>
          <a:prstGeom prst="ellipse">
            <a:avLst/>
          </a:prstGeom>
          <a:solidFill>
            <a:srgbClr val="346D90"/>
          </a:solidFill>
          <a:ln w="25400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60" name="任意多边形 59"/>
          <p:cNvSpPr/>
          <p:nvPr>
            <p:custDataLst>
              <p:tags r:id="rId5"/>
            </p:custDataLst>
          </p:nvPr>
        </p:nvSpPr>
        <p:spPr>
          <a:xfrm rot="10800000">
            <a:off x="5440567" y="4290607"/>
            <a:ext cx="925754" cy="1394014"/>
          </a:xfrm>
          <a:custGeom>
            <a:avLst/>
            <a:gdLst>
              <a:gd name="connsiteX0" fmla="*/ 0 w 980075"/>
              <a:gd name="connsiteY0" fmla="*/ 445215 h 1475809"/>
              <a:gd name="connsiteX1" fmla="*/ 378895 w 980075"/>
              <a:gd name="connsiteY1" fmla="*/ 66320 h 1475809"/>
              <a:gd name="connsiteX2" fmla="*/ 601180 w 980075"/>
              <a:gd name="connsiteY2" fmla="*/ 66320 h 1475809"/>
              <a:gd name="connsiteX3" fmla="*/ 980075 w 980075"/>
              <a:gd name="connsiteY3" fmla="*/ 445215 h 1475809"/>
              <a:gd name="connsiteX4" fmla="*/ 980075 w 980075"/>
              <a:gd name="connsiteY4" fmla="*/ 1475809 h 1475809"/>
              <a:gd name="connsiteX5" fmla="*/ 5051 w 980075"/>
              <a:gd name="connsiteY5" fmla="*/ 1475809 h 1475809"/>
              <a:gd name="connsiteX6" fmla="*/ 0 w 980075"/>
              <a:gd name="connsiteY6" fmla="*/ 445215 h 1475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0075" h="1475809">
                <a:moveTo>
                  <a:pt x="0" y="445215"/>
                </a:moveTo>
                <a:lnTo>
                  <a:pt x="378895" y="66320"/>
                </a:lnTo>
                <a:cubicBezTo>
                  <a:pt x="458042" y="-24615"/>
                  <a:pt x="511929" y="-19563"/>
                  <a:pt x="601180" y="66320"/>
                </a:cubicBezTo>
                <a:lnTo>
                  <a:pt x="980075" y="445215"/>
                </a:lnTo>
                <a:lnTo>
                  <a:pt x="980075" y="1475809"/>
                </a:lnTo>
                <a:lnTo>
                  <a:pt x="5051" y="1475809"/>
                </a:lnTo>
                <a:cubicBezTo>
                  <a:pt x="3367" y="1132278"/>
                  <a:pt x="1684" y="788746"/>
                  <a:pt x="0" y="445215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61" name="椭圆 60"/>
          <p:cNvSpPr/>
          <p:nvPr>
            <p:custDataLst>
              <p:tags r:id="rId6"/>
            </p:custDataLst>
          </p:nvPr>
        </p:nvSpPr>
        <p:spPr>
          <a:xfrm rot="10800000">
            <a:off x="5440567" y="3855491"/>
            <a:ext cx="925754" cy="920982"/>
          </a:xfrm>
          <a:prstGeom prst="ellipse">
            <a:avLst/>
          </a:prstGeom>
          <a:solidFill>
            <a:srgbClr val="346D90"/>
          </a:solidFill>
          <a:ln w="25400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62" name="任意多边形 61"/>
          <p:cNvSpPr/>
          <p:nvPr>
            <p:custDataLst>
              <p:tags r:id="rId7"/>
            </p:custDataLst>
          </p:nvPr>
        </p:nvSpPr>
        <p:spPr>
          <a:xfrm rot="16200000">
            <a:off x="3975969" y="3036022"/>
            <a:ext cx="925758" cy="1394018"/>
          </a:xfrm>
          <a:custGeom>
            <a:avLst/>
            <a:gdLst>
              <a:gd name="connsiteX0" fmla="*/ 0 w 980075"/>
              <a:gd name="connsiteY0" fmla="*/ 445215 h 1475809"/>
              <a:gd name="connsiteX1" fmla="*/ 378895 w 980075"/>
              <a:gd name="connsiteY1" fmla="*/ 66320 h 1475809"/>
              <a:gd name="connsiteX2" fmla="*/ 601180 w 980075"/>
              <a:gd name="connsiteY2" fmla="*/ 66320 h 1475809"/>
              <a:gd name="connsiteX3" fmla="*/ 980075 w 980075"/>
              <a:gd name="connsiteY3" fmla="*/ 445215 h 1475809"/>
              <a:gd name="connsiteX4" fmla="*/ 980075 w 980075"/>
              <a:gd name="connsiteY4" fmla="*/ 1475809 h 1475809"/>
              <a:gd name="connsiteX5" fmla="*/ 5051 w 980075"/>
              <a:gd name="connsiteY5" fmla="*/ 1475809 h 1475809"/>
              <a:gd name="connsiteX6" fmla="*/ 0 w 980075"/>
              <a:gd name="connsiteY6" fmla="*/ 445215 h 1475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0075" h="1475809">
                <a:moveTo>
                  <a:pt x="0" y="445215"/>
                </a:moveTo>
                <a:lnTo>
                  <a:pt x="378895" y="66320"/>
                </a:lnTo>
                <a:cubicBezTo>
                  <a:pt x="458042" y="-24615"/>
                  <a:pt x="511929" y="-19563"/>
                  <a:pt x="601180" y="66320"/>
                </a:cubicBezTo>
                <a:lnTo>
                  <a:pt x="980075" y="445215"/>
                </a:lnTo>
                <a:lnTo>
                  <a:pt x="980075" y="1475809"/>
                </a:lnTo>
                <a:lnTo>
                  <a:pt x="5051" y="1475809"/>
                </a:lnTo>
                <a:cubicBezTo>
                  <a:pt x="3367" y="1132278"/>
                  <a:pt x="1684" y="788746"/>
                  <a:pt x="0" y="445215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63" name="椭圆 62"/>
          <p:cNvSpPr/>
          <p:nvPr>
            <p:custDataLst>
              <p:tags r:id="rId8"/>
            </p:custDataLst>
          </p:nvPr>
        </p:nvSpPr>
        <p:spPr>
          <a:xfrm rot="16200000">
            <a:off x="4628790" y="3272540"/>
            <a:ext cx="925754" cy="920982"/>
          </a:xfrm>
          <a:prstGeom prst="ellipse">
            <a:avLst/>
          </a:prstGeom>
          <a:solidFill>
            <a:srgbClr val="346D90"/>
          </a:solidFill>
          <a:ln w="25400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64" name="矩形 63"/>
          <p:cNvSpPr/>
          <p:nvPr>
            <p:custDataLst>
              <p:tags r:id="rId9"/>
            </p:custDataLst>
          </p:nvPr>
        </p:nvSpPr>
        <p:spPr>
          <a:xfrm>
            <a:off x="4833726" y="3532975"/>
            <a:ext cx="513560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01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65" name="矩形 64"/>
          <p:cNvSpPr/>
          <p:nvPr>
            <p:custDataLst>
              <p:tags r:id="rId10"/>
            </p:custDataLst>
          </p:nvPr>
        </p:nvSpPr>
        <p:spPr>
          <a:xfrm>
            <a:off x="5646663" y="2970476"/>
            <a:ext cx="513560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02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66" name="矩形 65"/>
          <p:cNvSpPr/>
          <p:nvPr>
            <p:custDataLst>
              <p:tags r:id="rId11"/>
            </p:custDataLst>
          </p:nvPr>
        </p:nvSpPr>
        <p:spPr>
          <a:xfrm>
            <a:off x="6445615" y="3532975"/>
            <a:ext cx="513560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03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67" name="矩形 66"/>
          <p:cNvSpPr/>
          <p:nvPr>
            <p:custDataLst>
              <p:tags r:id="rId12"/>
            </p:custDataLst>
          </p:nvPr>
        </p:nvSpPr>
        <p:spPr>
          <a:xfrm>
            <a:off x="5646663" y="4115927"/>
            <a:ext cx="513560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04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6" name="矩形 25"/>
          <p:cNvSpPr/>
          <p:nvPr>
            <p:custDataLst>
              <p:tags r:id="rId13"/>
            </p:custDataLst>
          </p:nvPr>
        </p:nvSpPr>
        <p:spPr>
          <a:xfrm>
            <a:off x="508001" y="4846634"/>
            <a:ext cx="4461933" cy="151965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b="1" dirty="0"/>
              <a:t>核心指标：首屏加载 </a:t>
            </a:r>
            <a:r>
              <a:rPr lang="en-US" altLang="zh-CN" sz="1600" b="1" dirty="0"/>
              <a:t>(FCP) &lt; 1.5s</a:t>
            </a:r>
            <a:endParaRPr lang="en-US" altLang="zh-CN" sz="1600" b="1" dirty="0"/>
          </a:p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b="1" dirty="0"/>
              <a:t>技术支撑：</a:t>
            </a:r>
            <a:r>
              <a:rPr lang="en-US" altLang="zh-CN" sz="1600" dirty="0"/>
              <a:t>Next.js </a:t>
            </a:r>
            <a:r>
              <a:rPr lang="zh-CN" altLang="en-US" sz="1600" dirty="0"/>
              <a:t>服务端渲染 </a:t>
            </a:r>
            <a:r>
              <a:rPr lang="en-US" altLang="zh-CN" sz="1600" dirty="0"/>
              <a:t>(SSR) 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。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7" name="矩形 26"/>
          <p:cNvSpPr/>
          <p:nvPr>
            <p:custDataLst>
              <p:tags r:id="rId14"/>
            </p:custDataLst>
          </p:nvPr>
        </p:nvSpPr>
        <p:spPr>
          <a:xfrm>
            <a:off x="508001" y="4207438"/>
            <a:ext cx="2394954" cy="141004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457200">
              <a:buClr>
                <a:srgbClr val="151314"/>
              </a:buClr>
              <a:buSzPct val="25000"/>
            </a:pPr>
            <a:r>
              <a:rPr lang="zh-CN" altLang="en-US" sz="32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渲染性能</a:t>
            </a:r>
            <a:endParaRPr lang="zh-CN" altLang="en-US" sz="32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9" name="矩形 28"/>
          <p:cNvSpPr/>
          <p:nvPr>
            <p:custDataLst>
              <p:tags r:id="rId15"/>
            </p:custDataLst>
          </p:nvPr>
        </p:nvSpPr>
        <p:spPr>
          <a:xfrm>
            <a:off x="7273885" y="4733792"/>
            <a:ext cx="4461933" cy="199772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b="1" dirty="0"/>
              <a:t>核心指标：异常兜底覆盖率 </a:t>
            </a:r>
            <a:r>
              <a:rPr lang="en-US" altLang="zh-CN" sz="1600" b="1" dirty="0"/>
              <a:t>100%</a:t>
            </a:r>
            <a:endParaRPr lang="en-US" altLang="zh-CN" sz="1600" b="1" dirty="0"/>
          </a:p>
          <a:p>
            <a:pPr algn="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b="1" dirty="0"/>
              <a:t>技术支撑</a:t>
            </a:r>
            <a:r>
              <a:rPr lang="zh-CN" altLang="en-US" sz="1600" dirty="0"/>
              <a:t>全局异常处理器 </a:t>
            </a:r>
            <a:r>
              <a:rPr lang="en-US" altLang="zh-CN" sz="1600" dirty="0"/>
              <a:t>+ AI </a:t>
            </a:r>
            <a:r>
              <a:rPr lang="zh-CN" altLang="en-US" sz="1600" dirty="0"/>
              <a:t>服务降级策略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30" name="矩形 29"/>
          <p:cNvSpPr/>
          <p:nvPr>
            <p:custDataLst>
              <p:tags r:id="rId16"/>
            </p:custDataLst>
          </p:nvPr>
        </p:nvSpPr>
        <p:spPr>
          <a:xfrm>
            <a:off x="9340864" y="4094596"/>
            <a:ext cx="2394954" cy="141004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 defTabSz="457200">
              <a:buClr>
                <a:srgbClr val="151314"/>
              </a:buClr>
              <a:buSzPct val="25000"/>
            </a:pPr>
            <a:r>
              <a:rPr lang="zh-CN" altLang="en-US" sz="32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系统稳定性</a:t>
            </a:r>
            <a:endParaRPr lang="zh-CN" altLang="en-US" sz="32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32" name="矩形 31"/>
          <p:cNvSpPr/>
          <p:nvPr>
            <p:custDataLst>
              <p:tags r:id="rId17"/>
            </p:custDataLst>
          </p:nvPr>
        </p:nvSpPr>
        <p:spPr>
          <a:xfrm>
            <a:off x="508000" y="2188596"/>
            <a:ext cx="4461933" cy="116095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/>
              <a:t>核心指标：</a:t>
            </a:r>
            <a:r>
              <a:rPr lang="en-US" altLang="zh-CN" sz="1600" dirty="0"/>
              <a:t>API </a:t>
            </a:r>
            <a:r>
              <a:rPr lang="zh-CN" altLang="en-US" sz="1600" dirty="0"/>
              <a:t>平均响应 </a:t>
            </a:r>
            <a:r>
              <a:rPr lang="en-US" altLang="zh-CN" sz="1600" dirty="0"/>
              <a:t>&lt; 200ms</a:t>
            </a:r>
            <a:endParaRPr lang="en-US" altLang="zh-CN" sz="1600" dirty="0"/>
          </a:p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/>
              <a:t>技术支撑：</a:t>
            </a:r>
            <a:r>
              <a:rPr lang="en-US" altLang="zh-CN" sz="1600" dirty="0" err="1"/>
              <a:t>MyBatis</a:t>
            </a:r>
            <a:r>
              <a:rPr lang="en-US" altLang="zh-CN" sz="1600" dirty="0"/>
              <a:t>-Plus </a:t>
            </a:r>
            <a:r>
              <a:rPr lang="zh-CN" altLang="en-US" sz="1600" dirty="0"/>
              <a:t>物理分页 </a:t>
            </a:r>
            <a:r>
              <a:rPr lang="en-US" altLang="zh-CN" sz="1600" dirty="0"/>
              <a:t>+ </a:t>
            </a:r>
            <a:r>
              <a:rPr lang="zh-CN" altLang="en-US" sz="1600" dirty="0"/>
              <a:t>动态 </a:t>
            </a:r>
            <a:endParaRPr lang="en-US" altLang="zh-CN" sz="1600" dirty="0"/>
          </a:p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600" dirty="0"/>
              <a:t>SQL </a:t>
            </a:r>
            <a:r>
              <a:rPr lang="zh-CN" altLang="en-US" sz="1600" dirty="0"/>
              <a:t>剪枝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33" name="矩形 32"/>
          <p:cNvSpPr/>
          <p:nvPr>
            <p:custDataLst>
              <p:tags r:id="rId18"/>
            </p:custDataLst>
          </p:nvPr>
        </p:nvSpPr>
        <p:spPr>
          <a:xfrm>
            <a:off x="508000" y="1549400"/>
            <a:ext cx="2394954" cy="141004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457200">
              <a:buClr>
                <a:srgbClr val="151314"/>
              </a:buClr>
              <a:buSzPct val="25000"/>
            </a:pPr>
            <a:r>
              <a:rPr lang="zh-CN" altLang="en-US" sz="32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响应速度</a:t>
            </a:r>
            <a:endParaRPr lang="zh-CN" altLang="en-US" sz="32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35" name="矩形 34"/>
          <p:cNvSpPr/>
          <p:nvPr>
            <p:custDataLst>
              <p:tags r:id="rId19"/>
            </p:custDataLst>
          </p:nvPr>
        </p:nvSpPr>
        <p:spPr>
          <a:xfrm>
            <a:off x="7273885" y="2108655"/>
            <a:ext cx="4461933" cy="1514283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b="1" dirty="0"/>
              <a:t>核心指标：</a:t>
            </a:r>
            <a:r>
              <a:rPr lang="en-US" altLang="zh-CN" sz="1600" b="1" dirty="0"/>
              <a:t>I/O </a:t>
            </a:r>
            <a:r>
              <a:rPr lang="zh-CN" altLang="en-US" sz="1600" b="1" dirty="0"/>
              <a:t>卸载率 </a:t>
            </a:r>
            <a:r>
              <a:rPr lang="en-US" altLang="zh-CN" sz="1600" b="1" dirty="0"/>
              <a:t>&gt; 95%</a:t>
            </a:r>
            <a:endParaRPr lang="en-US" altLang="zh-CN" sz="1600" b="1" dirty="0"/>
          </a:p>
          <a:p>
            <a:pPr algn="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/>
              <a:t>技术支撑：阿里云 </a:t>
            </a:r>
            <a:r>
              <a:rPr lang="en-US" altLang="zh-CN" sz="1600" dirty="0"/>
              <a:t>OSS </a:t>
            </a:r>
            <a:r>
              <a:rPr lang="zh-CN" altLang="en-US" sz="1600" dirty="0"/>
              <a:t>动静分离架构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36" name="矩形 35"/>
          <p:cNvSpPr/>
          <p:nvPr>
            <p:custDataLst>
              <p:tags r:id="rId20"/>
            </p:custDataLst>
          </p:nvPr>
        </p:nvSpPr>
        <p:spPr>
          <a:xfrm>
            <a:off x="9340864" y="1469459"/>
            <a:ext cx="2394954" cy="141004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 defTabSz="457200">
              <a:buClr>
                <a:srgbClr val="151314"/>
              </a:buClr>
              <a:buSzPct val="25000"/>
            </a:pPr>
            <a:r>
              <a:rPr lang="zh-CN" altLang="en-US" sz="32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资源效率</a:t>
            </a:r>
            <a:endParaRPr lang="zh-CN" altLang="en-US" sz="32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08237" y="297797"/>
            <a:ext cx="3105177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性能指标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712200" y="16776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308237" y="297797"/>
            <a:ext cx="3865830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测试策略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aphicFrame>
        <p:nvGraphicFramePr>
          <p:cNvPr id="5" name="表格 6"/>
          <p:cNvGraphicFramePr>
            <a:graphicFrameLocks noGrp="1"/>
          </p:cNvGraphicFramePr>
          <p:nvPr/>
        </p:nvGraphicFramePr>
        <p:xfrm>
          <a:off x="1642533" y="1049866"/>
          <a:ext cx="9734528" cy="499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7926"/>
                <a:gridCol w="2743200"/>
                <a:gridCol w="5563402"/>
              </a:tblGrid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测试类型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工具名称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运用场景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单元测试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JUnit 5 </a:t>
                      </a:r>
                      <a:endParaRPr 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在 </a:t>
                      </a:r>
                      <a:r>
                        <a:rPr 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AetherNetBackendApplicationTests.java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中编写测试用例，专注于 </a:t>
                      </a:r>
                      <a:r>
                        <a:rPr 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Service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层的纯逻辑验证。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接口测试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Postman+Apifox</a:t>
                      </a:r>
                      <a:endParaRPr 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建立了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"</a:t>
                      </a:r>
                      <a:r>
                        <a:rPr lang="en-US" dirty="0" err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AetherNet</a:t>
                      </a:r>
                      <a:r>
                        <a:rPr 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 API Collection"，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涵盖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48+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个接口，预设环境变量（</a:t>
                      </a:r>
                      <a:r>
                        <a:rPr 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Environment）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自动提取 </a:t>
                      </a:r>
                      <a:r>
                        <a:rPr 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Login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接口返回的 </a:t>
                      </a:r>
                      <a:r>
                        <a:rPr 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JWT Token，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实现一键回归测试。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性能测试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b="1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Apache JMeter</a:t>
                      </a:r>
                      <a:endParaRPr 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针对高频的“任务列表查询”接口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(/</a:t>
                      </a:r>
                      <a:r>
                        <a:rPr lang="en-US" altLang="zh-CN" dirty="0" err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api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/student/tasks)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设置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200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线程并发，验证 </a:t>
                      </a:r>
                      <a:r>
                        <a:rPr lang="en-US" altLang="zh-CN" dirty="0" err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MyBatis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-Plus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分页查询的响应速度是否达标。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前端调试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微信开发者工具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利用“</a:t>
                      </a:r>
                      <a:r>
                        <a:rPr lang="en-US" altLang="zh-CN" dirty="0" err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AppData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”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面板实时监控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chat.js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等页面的本地数据状态，使用“真机调试”功能验证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iOS/Android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的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UI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适配性。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Web </a:t>
                      </a:r>
                      <a:r>
                        <a:rPr lang="zh-CN" alt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性能</a:t>
                      </a:r>
                      <a:endParaRPr lang="zh-CN" alt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Chrome Lighthouse</a:t>
                      </a:r>
                      <a:endParaRPr lang="en-US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对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Web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管理端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(Next.js)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进行评分，重点检测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LCP (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最大内容绘制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)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指标，验证服务端渲染 </a:t>
                      </a:r>
                      <a:r>
                        <a:rPr lang="en-US" altLang="zh-CN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(SSR) </a:t>
                      </a:r>
                      <a:r>
                        <a:rPr lang="zh-CN" altLang="en-US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的首屏优化效果。</a:t>
                      </a:r>
                      <a:endParaRPr lang="zh-CN" altLang="en-US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308237" y="297797"/>
            <a:ext cx="3865830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测试评述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pic>
        <p:nvPicPr>
          <p:cNvPr id="6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67167" y="1952836"/>
            <a:ext cx="5956329" cy="3595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09600" y="2108200"/>
            <a:ext cx="4199467" cy="2429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0" name="AetherNet - 微信开发者工具 Stable v1.06.2504030 2025-11-28 23-42-4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92767" y="2143761"/>
            <a:ext cx="4531359" cy="2834639"/>
          </a:xfrm>
          <a:prstGeom prst="rect">
            <a:avLst/>
          </a:prstGeom>
        </p:spPr>
      </p:pic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268504" y="1028344"/>
            <a:ext cx="5661550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 测试成效 (Highlights)</a:t>
            </a:r>
            <a:endParaRPr kumimoji="0" lang="zh-CN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鲁棒性强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：对抗样本测试证实，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charset="-122"/>
              </a:rPr>
              <a:t>AiModerationService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结合提示词工程，比传统关键词过滤准确率更高。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鉴权可靠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：JWT +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charset="-122"/>
              </a:rPr>
              <a:t>ThreadLocal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机制经受住多轮 Token 攻击测试，无越权漏洞，架构安全。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性能达标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：压测显示核心接口响应稳定在 </a:t>
            </a: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200ms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内，验证了分页与索引设计的有效性。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2. 不足与改进 (Limitations)</a:t>
            </a:r>
            <a:endParaRPr kumimoji="0" lang="zh-CN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自动化不足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：目前依赖人工与 Postman，CI/CD 自动化测试覆盖率低，回归成本较高。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弱网覆盖低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：针对校园网拥堵场景的消息重发机制测试不充分，未来需引入丢包模拟进行强化。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69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 rot="16200000">
            <a:off x="2667001" y="-2667000"/>
            <a:ext cx="6857999" cy="12192000"/>
          </a:xfrm>
          <a:custGeom>
            <a:avLst/>
            <a:gdLst>
              <a:gd name="connsiteX0" fmla="*/ 6857999 w 6857999"/>
              <a:gd name="connsiteY0" fmla="*/ 0 h 12192000"/>
              <a:gd name="connsiteX1" fmla="*/ 6857999 w 6857999"/>
              <a:gd name="connsiteY1" fmla="*/ 12192000 h 12192000"/>
              <a:gd name="connsiteX2" fmla="*/ 0 w 6857999"/>
              <a:gd name="connsiteY2" fmla="*/ 12191999 h 12192000"/>
              <a:gd name="connsiteX3" fmla="*/ 0 w 6857999"/>
              <a:gd name="connsiteY3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6857999" y="0"/>
                </a:moveTo>
                <a:lnTo>
                  <a:pt x="6857999" y="12192000"/>
                </a:lnTo>
                <a:lnTo>
                  <a:pt x="0" y="12191999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8692288" y="5439147"/>
            <a:ext cx="677270" cy="60070"/>
          </a:xfrm>
          <a:prstGeom prst="rect">
            <a:avLst/>
          </a:prstGeom>
          <a:solidFill>
            <a:srgbClr val="346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59654" y="3552879"/>
            <a:ext cx="3822409" cy="92333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总结与展望</a:t>
            </a:r>
            <a:endParaRPr lang="zh-CN" altLang="en-US" sz="54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9" name="Rectangle 3"/>
          <p:cNvSpPr/>
          <p:nvPr/>
        </p:nvSpPr>
        <p:spPr bwMode="auto">
          <a:xfrm>
            <a:off x="4847357" y="4567608"/>
            <a:ext cx="4576275" cy="581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900" spc="1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Lorem ipsum dolor sit amet, consectetuer dipiscing elit, sed diam </a:t>
            </a:r>
            <a:endParaRPr lang="en-US" altLang="zh-CN" sz="900" spc="1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900" spc="1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nonummy nibheuismod tincidunt ut laoreet dolore magna aliquam erat volutpat. Ut wisi enim ad minim veniam</a:t>
            </a:r>
            <a:endParaRPr lang="zh-CN" altLang="zh-CN" sz="900" spc="1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0" name="TextBox 30"/>
          <p:cNvSpPr txBox="1"/>
          <p:nvPr/>
        </p:nvSpPr>
        <p:spPr>
          <a:xfrm>
            <a:off x="6672850" y="1572794"/>
            <a:ext cx="29202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600"/>
            <a:r>
              <a:rPr lang="en-US" altLang="zh-CN" sz="13800" dirty="0">
                <a:ln w="19050">
                  <a:solidFill>
                    <a:srgbClr val="346D9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04</a:t>
            </a:r>
            <a:endParaRPr lang="zh-CN" altLang="en-US" sz="13800" dirty="0">
              <a:ln w="19050">
                <a:solidFill>
                  <a:srgbClr val="346D90"/>
                </a:solidFill>
              </a:ln>
              <a:noFill/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1" name="TextBox 30"/>
          <p:cNvSpPr txBox="1"/>
          <p:nvPr/>
        </p:nvSpPr>
        <p:spPr>
          <a:xfrm>
            <a:off x="6479575" y="3048467"/>
            <a:ext cx="9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PART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9411109" y="435598"/>
            <a:ext cx="2262129" cy="307777"/>
            <a:chOff x="4372797" y="625522"/>
            <a:chExt cx="2262129" cy="307777"/>
          </a:xfrm>
        </p:grpSpPr>
        <p:sp>
          <p:nvSpPr>
            <p:cNvPr id="24" name="文本框 23"/>
            <p:cNvSpPr txBox="1"/>
            <p:nvPr/>
          </p:nvSpPr>
          <p:spPr>
            <a:xfrm>
              <a:off x="609118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未来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231992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发展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37279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拼搏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4913579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5772774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04190" y="408940"/>
            <a:ext cx="796099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阶段总结与后续计划</a:t>
            </a:r>
            <a:r>
              <a:rPr lang="en-US" altLang="zh-CN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 </a:t>
            </a:r>
            <a:endParaRPr lang="en-US" altLang="zh-CN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0" name="任意多边形 9"/>
          <p:cNvSpPr/>
          <p:nvPr>
            <p:custDataLst>
              <p:tags r:id="rId1"/>
            </p:custDataLst>
          </p:nvPr>
        </p:nvSpPr>
        <p:spPr>
          <a:xfrm>
            <a:off x="806450" y="1776730"/>
            <a:ext cx="4787265" cy="3977005"/>
          </a:xfrm>
          <a:custGeom>
            <a:avLst/>
            <a:gdLst>
              <a:gd name="connsiteX0" fmla="*/ 206254 w 4143023"/>
              <a:gd name="connsiteY0" fmla="*/ 0 h 3428999"/>
              <a:gd name="connsiteX1" fmla="*/ 4143023 w 4143023"/>
              <a:gd name="connsiteY1" fmla="*/ 0 h 3428999"/>
              <a:gd name="connsiteX2" fmla="*/ 4143023 w 4143023"/>
              <a:gd name="connsiteY2" fmla="*/ 3428999 h 3428999"/>
              <a:gd name="connsiteX3" fmla="*/ 206254 w 4143023"/>
              <a:gd name="connsiteY3" fmla="*/ 3428999 h 3428999"/>
              <a:gd name="connsiteX4" fmla="*/ 0 w 4143023"/>
              <a:gd name="connsiteY4" fmla="*/ 3222745 h 3428999"/>
              <a:gd name="connsiteX5" fmla="*/ 0 w 4143023"/>
              <a:gd name="connsiteY5" fmla="*/ 206254 h 3428999"/>
              <a:gd name="connsiteX6" fmla="*/ 206254 w 4143023"/>
              <a:gd name="connsiteY6" fmla="*/ 0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3023" h="3428998">
                <a:moveTo>
                  <a:pt x="206254" y="0"/>
                </a:moveTo>
                <a:lnTo>
                  <a:pt x="4143023" y="0"/>
                </a:lnTo>
                <a:lnTo>
                  <a:pt x="4143023" y="3428999"/>
                </a:lnTo>
                <a:lnTo>
                  <a:pt x="206254" y="3428999"/>
                </a:lnTo>
                <a:cubicBezTo>
                  <a:pt x="92343" y="3428999"/>
                  <a:pt x="0" y="3336656"/>
                  <a:pt x="0" y="3222745"/>
                </a:cubicBezTo>
                <a:lnTo>
                  <a:pt x="0" y="206254"/>
                </a:lnTo>
                <a:cubicBezTo>
                  <a:pt x="0" y="92343"/>
                  <a:pt x="92343" y="0"/>
                  <a:pt x="206254" y="0"/>
                </a:cubicBezTo>
                <a:close/>
              </a:path>
            </a:pathLst>
          </a:custGeom>
          <a:gradFill>
            <a:gsLst>
              <a:gs pos="1000">
                <a:schemeClr val="bg1"/>
              </a:gs>
              <a:gs pos="100000">
                <a:srgbClr val="F2F2F2"/>
              </a:gs>
            </a:gsLst>
            <a:lin ang="27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27" name="组合 26"/>
          <p:cNvGrpSpPr/>
          <p:nvPr>
            <p:custDataLst>
              <p:tags r:id="rId2"/>
            </p:custDataLst>
          </p:nvPr>
        </p:nvGrpSpPr>
        <p:grpSpPr>
          <a:xfrm>
            <a:off x="866210" y="1425767"/>
            <a:ext cx="1999729" cy="412624"/>
            <a:chOff x="1577975" y="1475335"/>
            <a:chExt cx="2000250" cy="412732"/>
          </a:xfrm>
        </p:grpSpPr>
        <p:sp>
          <p:nvSpPr>
            <p:cNvPr id="28" name="任意多边形 27"/>
            <p:cNvSpPr/>
            <p:nvPr>
              <p:custDataLst>
                <p:tags r:id="rId3"/>
              </p:custDataLst>
            </p:nvPr>
          </p:nvSpPr>
          <p:spPr>
            <a:xfrm>
              <a:off x="1577975" y="1475335"/>
              <a:ext cx="2000250" cy="368178"/>
            </a:xfrm>
            <a:custGeom>
              <a:avLst/>
              <a:gdLst>
                <a:gd name="connsiteX0" fmla="*/ 216058 w 2000250"/>
                <a:gd name="connsiteY0" fmla="*/ 0 h 368178"/>
                <a:gd name="connsiteX1" fmla="*/ 1784192 w 2000250"/>
                <a:gd name="connsiteY1" fmla="*/ 0 h 368178"/>
                <a:gd name="connsiteX2" fmla="*/ 2000250 w 2000250"/>
                <a:gd name="connsiteY2" fmla="*/ 216058 h 368178"/>
                <a:gd name="connsiteX3" fmla="*/ 2000250 w 2000250"/>
                <a:gd name="connsiteY3" fmla="*/ 368178 h 368178"/>
                <a:gd name="connsiteX4" fmla="*/ 0 w 2000250"/>
                <a:gd name="connsiteY4" fmla="*/ 368178 h 368178"/>
                <a:gd name="connsiteX5" fmla="*/ 0 w 2000250"/>
                <a:gd name="connsiteY5" fmla="*/ 216058 h 368178"/>
                <a:gd name="connsiteX6" fmla="*/ 216058 w 2000250"/>
                <a:gd name="connsiteY6" fmla="*/ 0 h 36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0250" h="368178">
                  <a:moveTo>
                    <a:pt x="216058" y="0"/>
                  </a:moveTo>
                  <a:lnTo>
                    <a:pt x="1784192" y="0"/>
                  </a:lnTo>
                  <a:cubicBezTo>
                    <a:pt x="1903518" y="0"/>
                    <a:pt x="2000250" y="96732"/>
                    <a:pt x="2000250" y="216058"/>
                  </a:cubicBezTo>
                  <a:lnTo>
                    <a:pt x="2000250" y="368178"/>
                  </a:lnTo>
                  <a:lnTo>
                    <a:pt x="0" y="368178"/>
                  </a:lnTo>
                  <a:lnTo>
                    <a:pt x="0" y="216058"/>
                  </a:lnTo>
                  <a:cubicBezTo>
                    <a:pt x="0" y="96732"/>
                    <a:pt x="96732" y="0"/>
                    <a:pt x="216058" y="0"/>
                  </a:cubicBezTo>
                  <a:close/>
                </a:path>
              </a:pathLst>
            </a:custGeom>
            <a:solidFill>
              <a:srgbClr val="346D90"/>
            </a:solidFill>
            <a:ln w="127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9" name="文本框 46"/>
            <p:cNvSpPr txBox="1"/>
            <p:nvPr>
              <p:custDataLst>
                <p:tags r:id="rId4"/>
              </p:custDataLst>
            </p:nvPr>
          </p:nvSpPr>
          <p:spPr>
            <a:xfrm>
              <a:off x="1657698" y="1487852"/>
              <a:ext cx="1840804" cy="400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阶段总结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sp>
        <p:nvSpPr>
          <p:cNvPr id="34" name="任意多边形 33"/>
          <p:cNvSpPr/>
          <p:nvPr>
            <p:custDataLst>
              <p:tags r:id="rId5"/>
            </p:custDataLst>
          </p:nvPr>
        </p:nvSpPr>
        <p:spPr>
          <a:xfrm>
            <a:off x="6332855" y="1793875"/>
            <a:ext cx="4787265" cy="3977005"/>
          </a:xfrm>
          <a:custGeom>
            <a:avLst/>
            <a:gdLst>
              <a:gd name="connsiteX0" fmla="*/ 206254 w 4143023"/>
              <a:gd name="connsiteY0" fmla="*/ 0 h 3428999"/>
              <a:gd name="connsiteX1" fmla="*/ 4143023 w 4143023"/>
              <a:gd name="connsiteY1" fmla="*/ 0 h 3428999"/>
              <a:gd name="connsiteX2" fmla="*/ 4143023 w 4143023"/>
              <a:gd name="connsiteY2" fmla="*/ 3428999 h 3428999"/>
              <a:gd name="connsiteX3" fmla="*/ 206254 w 4143023"/>
              <a:gd name="connsiteY3" fmla="*/ 3428999 h 3428999"/>
              <a:gd name="connsiteX4" fmla="*/ 0 w 4143023"/>
              <a:gd name="connsiteY4" fmla="*/ 3222745 h 3428999"/>
              <a:gd name="connsiteX5" fmla="*/ 0 w 4143023"/>
              <a:gd name="connsiteY5" fmla="*/ 206254 h 3428999"/>
              <a:gd name="connsiteX6" fmla="*/ 206254 w 4143023"/>
              <a:gd name="connsiteY6" fmla="*/ 0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3023" h="3428998">
                <a:moveTo>
                  <a:pt x="206254" y="0"/>
                </a:moveTo>
                <a:lnTo>
                  <a:pt x="4143023" y="0"/>
                </a:lnTo>
                <a:lnTo>
                  <a:pt x="4143023" y="3428999"/>
                </a:lnTo>
                <a:lnTo>
                  <a:pt x="206254" y="3428999"/>
                </a:lnTo>
                <a:cubicBezTo>
                  <a:pt x="92343" y="3428999"/>
                  <a:pt x="0" y="3336656"/>
                  <a:pt x="0" y="3222745"/>
                </a:cubicBezTo>
                <a:lnTo>
                  <a:pt x="0" y="206254"/>
                </a:lnTo>
                <a:cubicBezTo>
                  <a:pt x="0" y="92343"/>
                  <a:pt x="92343" y="0"/>
                  <a:pt x="206254" y="0"/>
                </a:cubicBezTo>
                <a:close/>
              </a:path>
            </a:pathLst>
          </a:custGeom>
          <a:gradFill>
            <a:gsLst>
              <a:gs pos="1000">
                <a:schemeClr val="bg1"/>
              </a:gs>
              <a:gs pos="100000">
                <a:srgbClr val="F2F2F2"/>
              </a:gs>
            </a:gsLst>
            <a:lin ang="27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35" name="组合 34"/>
          <p:cNvGrpSpPr/>
          <p:nvPr>
            <p:custDataLst>
              <p:tags r:id="rId6"/>
            </p:custDataLst>
          </p:nvPr>
        </p:nvGrpSpPr>
        <p:grpSpPr>
          <a:xfrm>
            <a:off x="6452305" y="1413067"/>
            <a:ext cx="1999729" cy="412624"/>
            <a:chOff x="1577975" y="1475335"/>
            <a:chExt cx="2000250" cy="412732"/>
          </a:xfrm>
        </p:grpSpPr>
        <p:sp>
          <p:nvSpPr>
            <p:cNvPr id="36" name="任意多边形 35"/>
            <p:cNvSpPr/>
            <p:nvPr>
              <p:custDataLst>
                <p:tags r:id="rId7"/>
              </p:custDataLst>
            </p:nvPr>
          </p:nvSpPr>
          <p:spPr>
            <a:xfrm>
              <a:off x="1577975" y="1475335"/>
              <a:ext cx="2000250" cy="368178"/>
            </a:xfrm>
            <a:custGeom>
              <a:avLst/>
              <a:gdLst>
                <a:gd name="connsiteX0" fmla="*/ 216058 w 2000250"/>
                <a:gd name="connsiteY0" fmla="*/ 0 h 368178"/>
                <a:gd name="connsiteX1" fmla="*/ 1784192 w 2000250"/>
                <a:gd name="connsiteY1" fmla="*/ 0 h 368178"/>
                <a:gd name="connsiteX2" fmla="*/ 2000250 w 2000250"/>
                <a:gd name="connsiteY2" fmla="*/ 216058 h 368178"/>
                <a:gd name="connsiteX3" fmla="*/ 2000250 w 2000250"/>
                <a:gd name="connsiteY3" fmla="*/ 368178 h 368178"/>
                <a:gd name="connsiteX4" fmla="*/ 0 w 2000250"/>
                <a:gd name="connsiteY4" fmla="*/ 368178 h 368178"/>
                <a:gd name="connsiteX5" fmla="*/ 0 w 2000250"/>
                <a:gd name="connsiteY5" fmla="*/ 216058 h 368178"/>
                <a:gd name="connsiteX6" fmla="*/ 216058 w 2000250"/>
                <a:gd name="connsiteY6" fmla="*/ 0 h 36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0250" h="368178">
                  <a:moveTo>
                    <a:pt x="216058" y="0"/>
                  </a:moveTo>
                  <a:lnTo>
                    <a:pt x="1784192" y="0"/>
                  </a:lnTo>
                  <a:cubicBezTo>
                    <a:pt x="1903518" y="0"/>
                    <a:pt x="2000250" y="96732"/>
                    <a:pt x="2000250" y="216058"/>
                  </a:cubicBezTo>
                  <a:lnTo>
                    <a:pt x="2000250" y="368178"/>
                  </a:lnTo>
                  <a:lnTo>
                    <a:pt x="0" y="368178"/>
                  </a:lnTo>
                  <a:lnTo>
                    <a:pt x="0" y="216058"/>
                  </a:lnTo>
                  <a:cubicBezTo>
                    <a:pt x="0" y="96732"/>
                    <a:pt x="96732" y="0"/>
                    <a:pt x="216058" y="0"/>
                  </a:cubicBezTo>
                  <a:close/>
                </a:path>
              </a:pathLst>
            </a:custGeom>
            <a:solidFill>
              <a:srgbClr val="346D90"/>
            </a:solidFill>
            <a:ln w="127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37" name="文本框 46"/>
            <p:cNvSpPr txBox="1"/>
            <p:nvPr>
              <p:custDataLst>
                <p:tags r:id="rId8"/>
              </p:custDataLst>
            </p:nvPr>
          </p:nvSpPr>
          <p:spPr>
            <a:xfrm>
              <a:off x="1657698" y="1487852"/>
              <a:ext cx="1840804" cy="400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展望未来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sp>
        <p:nvSpPr>
          <p:cNvPr id="4" name="文本框 3"/>
          <p:cNvSpPr txBox="1"/>
          <p:nvPr>
            <p:custDataLst>
              <p:tags r:id="rId9"/>
            </p:custDataLst>
          </p:nvPr>
        </p:nvSpPr>
        <p:spPr>
          <a:xfrm>
            <a:off x="986256" y="2151492"/>
            <a:ext cx="42893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“</a:t>
            </a:r>
            <a:r>
              <a:rPr lang="en-US" altLang="zh-CN" sz="2000" dirty="0" err="1"/>
              <a:t>AetherNet</a:t>
            </a:r>
            <a:r>
              <a:rPr lang="en-US" altLang="zh-CN" sz="2000" dirty="0"/>
              <a:t> </a:t>
            </a:r>
            <a:r>
              <a:rPr lang="zh-CN" altLang="en-US" sz="2000" dirty="0"/>
              <a:t>项目已达成 </a:t>
            </a:r>
            <a:r>
              <a:rPr lang="en-US" altLang="zh-CN" sz="2000" dirty="0"/>
              <a:t>MVP </a:t>
            </a:r>
            <a:r>
              <a:rPr lang="zh-CN" altLang="en-US" sz="2000" dirty="0"/>
              <a:t>里程碑，成功构建了基于 </a:t>
            </a:r>
            <a:r>
              <a:rPr lang="en-US" altLang="zh-CN" sz="2000" b="1" dirty="0"/>
              <a:t>Spring Boot 3.3</a:t>
            </a:r>
            <a:r>
              <a:rPr lang="zh-CN" altLang="en-US" sz="2000" dirty="0"/>
              <a:t>、</a:t>
            </a:r>
            <a:r>
              <a:rPr lang="en-US" altLang="zh-CN" sz="2000" b="1" dirty="0"/>
              <a:t>Next.js 14</a:t>
            </a:r>
            <a:r>
              <a:rPr lang="zh-CN" altLang="en-US" sz="2000" dirty="0"/>
              <a:t> 与 </a:t>
            </a:r>
            <a:r>
              <a:rPr lang="zh-CN" altLang="en-US" sz="2000" b="1" dirty="0"/>
              <a:t>原生小程序</a:t>
            </a:r>
            <a:r>
              <a:rPr lang="zh-CN" altLang="en-US" sz="2000" dirty="0"/>
              <a:t> 的全栈校园互助平台。落地了 </a:t>
            </a:r>
            <a:r>
              <a:rPr lang="en-US" altLang="zh-CN" sz="2000" b="1" dirty="0"/>
              <a:t>Spring AI</a:t>
            </a:r>
            <a:r>
              <a:rPr lang="zh-CN" altLang="en-US" sz="2000" dirty="0"/>
              <a:t> 自动化风控、</a:t>
            </a:r>
            <a:r>
              <a:rPr lang="en-US" altLang="zh-CN" sz="2000" b="1" dirty="0" err="1"/>
              <a:t>MyBatis</a:t>
            </a:r>
            <a:r>
              <a:rPr lang="en-US" altLang="zh-CN" sz="2000" b="1" dirty="0"/>
              <a:t>-Plus</a:t>
            </a:r>
            <a:r>
              <a:rPr lang="zh-CN" altLang="en-US" sz="2000" dirty="0"/>
              <a:t> 动态检索及 </a:t>
            </a:r>
            <a:r>
              <a:rPr lang="en-US" altLang="zh-CN" sz="2000" b="1" dirty="0" err="1"/>
              <a:t>ThreadLocal</a:t>
            </a:r>
            <a:r>
              <a:rPr lang="zh-CN" altLang="en-US" sz="2000" dirty="0"/>
              <a:t> 无侵入式鉴权等核心技术，实现了从任务发布、智能审核到交易撮合的全链路业务闭环，交付了一套功能完备、架构稳健且具备高扩展性的工程化作品。”</a:t>
            </a:r>
            <a:endParaRPr lang="zh-CN" altLang="en-US" sz="2000" dirty="0"/>
          </a:p>
        </p:txBody>
      </p:sp>
      <p:sp>
        <p:nvSpPr>
          <p:cNvPr id="5" name="文本框 4"/>
          <p:cNvSpPr txBox="1"/>
          <p:nvPr>
            <p:custDataLst>
              <p:tags r:id="rId10"/>
            </p:custDataLst>
          </p:nvPr>
        </p:nvSpPr>
        <p:spPr>
          <a:xfrm>
            <a:off x="6856779" y="2376966"/>
            <a:ext cx="3739416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展望未来，项目将致力于从‘功能驱动’向‘数据驱动’演进，计划引入 </a:t>
            </a:r>
            <a:r>
              <a:rPr lang="zh-CN" altLang="en-US" b="1" dirty="0"/>
              <a:t>协同过滤推荐算法</a:t>
            </a:r>
            <a:r>
              <a:rPr lang="zh-CN" altLang="en-US" dirty="0"/>
              <a:t> 重构任务分发引擎，并建立基于履约记录的 </a:t>
            </a:r>
            <a:r>
              <a:rPr lang="zh-CN" altLang="en-US" b="1" dirty="0"/>
              <a:t>用户信誉分体系</a:t>
            </a:r>
            <a:r>
              <a:rPr lang="zh-CN" altLang="en-US" dirty="0"/>
              <a:t> 以增强交易互信。同时，将持续打磨 </a:t>
            </a:r>
            <a:r>
              <a:rPr lang="en-US" b="1" dirty="0"/>
              <a:t>WebSocket</a:t>
            </a:r>
            <a:r>
              <a:rPr lang="zh-CN" altLang="en-US" b="1" dirty="0"/>
              <a:t>通讯</a:t>
            </a:r>
            <a:r>
              <a:rPr lang="zh-CN" altLang="en-US" dirty="0"/>
              <a:t>体验，推进 </a:t>
            </a:r>
            <a:r>
              <a:rPr lang="en-US" altLang="zh-CN" b="1" dirty="0"/>
              <a:t>Docker </a:t>
            </a:r>
            <a:r>
              <a:rPr lang="zh-CN" altLang="en-US" b="1" dirty="0"/>
              <a:t>容器化部署</a:t>
            </a:r>
            <a:r>
              <a:rPr lang="zh-CN" altLang="en-US" dirty="0"/>
              <a:t> 与 </a:t>
            </a:r>
            <a:r>
              <a:rPr lang="en-US" altLang="zh-CN" dirty="0"/>
              <a:t>CI/CD </a:t>
            </a:r>
            <a:r>
              <a:rPr lang="zh-CN" altLang="en-US" dirty="0"/>
              <a:t>流水线建设，以支撑未来更大规模并发场景下的稳定运行与快速迭代。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-3467327" y="0"/>
            <a:ext cx="18832246" cy="6858000"/>
            <a:chOff x="-3467327" y="0"/>
            <a:chExt cx="18832246" cy="6858000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3" name="矩形: 圆角 22"/>
            <p:cNvSpPr/>
            <p:nvPr/>
          </p:nvSpPr>
          <p:spPr>
            <a:xfrm>
              <a:off x="-3467327" y="1070264"/>
              <a:ext cx="18832246" cy="3979718"/>
            </a:xfrm>
            <a:prstGeom prst="roundRect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bg1"/>
                </a:gs>
              </a:gsLst>
              <a:path path="rect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045251" y="4965963"/>
            <a:ext cx="30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字小魂梦幻体(商用需授权)" panose="00000500000000000000" pitchFamily="2" charset="-122"/>
                <a:ea typeface="字小魂梦幻体(商用需授权)" panose="00000500000000000000" pitchFamily="2" charset="-122"/>
              </a:rPr>
              <a:t>汇报人：刘琦晟</a:t>
            </a:r>
            <a:endParaRPr lang="zh-CN" altLang="en-US" sz="2800" dirty="0">
              <a:latin typeface="字小魂梦幻体(商用需授权)" panose="00000500000000000000" pitchFamily="2" charset="-122"/>
              <a:ea typeface="字小魂梦幻体(商用需授权)" panose="00000500000000000000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625850" y="1561064"/>
            <a:ext cx="49403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dirty="0">
                <a:latin typeface="字小魂梦幻体(商用需授权)" panose="00000500000000000000" pitchFamily="2" charset="-122"/>
                <a:ea typeface="字小魂梦幻体(商用需授权)" panose="00000500000000000000" pitchFamily="2" charset="-122"/>
              </a:rPr>
              <a:t>谢  谢</a:t>
            </a:r>
            <a:endParaRPr lang="zh-CN" altLang="en-US" sz="8800" dirty="0">
              <a:latin typeface="字小魂梦幻体(商用需授权)" panose="00000500000000000000" pitchFamily="2" charset="-122"/>
              <a:ea typeface="字小魂梦幻体(商用需授权)" panose="00000500000000000000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726355" y="3436885"/>
            <a:ext cx="6477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i="0" dirty="0">
                <a:solidFill>
                  <a:srgbClr val="333333"/>
                </a:solidFill>
                <a:effectLst/>
                <a:latin typeface="江城斜宋体 900W" panose="02020900000000000000" pitchFamily="18" charset="-122"/>
                <a:ea typeface="江城斜宋体 900W" panose="02020900000000000000" pitchFamily="18" charset="-122"/>
              </a:rPr>
              <a:t>alpha</a:t>
            </a:r>
            <a:r>
              <a:rPr lang="zh-CN" altLang="en-US" sz="6000" b="1" i="0" dirty="0">
                <a:solidFill>
                  <a:srgbClr val="333333"/>
                </a:solidFill>
                <a:effectLst/>
                <a:latin typeface="江城斜宋体 900W" panose="02020900000000000000" pitchFamily="18" charset="-122"/>
                <a:ea typeface="江城斜宋体 900W" panose="02020900000000000000" pitchFamily="18" charset="-122"/>
              </a:rPr>
              <a:t>冲刺</a:t>
            </a:r>
            <a:r>
              <a:rPr lang="zh-CN" altLang="en-US" sz="6000" b="1" dirty="0">
                <a:solidFill>
                  <a:srgbClr val="333333"/>
                </a:solidFill>
                <a:latin typeface="江城斜宋体 900W" panose="02020900000000000000" pitchFamily="18" charset="-122"/>
                <a:ea typeface="江城斜宋体 900W" panose="02020900000000000000" pitchFamily="18" charset="-122"/>
              </a:rPr>
              <a:t>汇报</a:t>
            </a:r>
            <a:endParaRPr lang="zh-CN" altLang="en-US" sz="6000" b="1" i="0" dirty="0">
              <a:solidFill>
                <a:srgbClr val="333333"/>
              </a:solidFill>
              <a:effectLst/>
              <a:latin typeface="江城斜宋体 900W" panose="02020900000000000000" pitchFamily="18" charset="-122"/>
              <a:ea typeface="江城斜宋体 900W" panose="02020900000000000000" pitchFamily="18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80006" y="4965963"/>
            <a:ext cx="6337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字小魂梦幻体(商用需授权)" panose="00000500000000000000" pitchFamily="2" charset="-122"/>
                <a:ea typeface="字小魂梦幻体(商用需授权)" panose="00000500000000000000" pitchFamily="2" charset="-122"/>
              </a:rPr>
              <a:t>组   别：就是像赚个学分有什么不队</a:t>
            </a:r>
            <a:endParaRPr lang="zh-CN" altLang="en-US" sz="2800" dirty="0">
              <a:latin typeface="字小魂梦幻体(商用需授权)" panose="00000500000000000000" pitchFamily="2" charset="-122"/>
              <a:ea typeface="字小魂梦幻体(商用需授权)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 rot="10800000">
            <a:off x="0" y="-1"/>
            <a:ext cx="12192000" cy="6858000"/>
          </a:xfrm>
          <a:custGeom>
            <a:avLst/>
            <a:gdLst>
              <a:gd name="connsiteX0" fmla="*/ 12192000 w 12192000"/>
              <a:gd name="connsiteY0" fmla="*/ 6858000 h 6858000"/>
              <a:gd name="connsiteX1" fmla="*/ 0 w 12192000"/>
              <a:gd name="connsiteY1" fmla="*/ 6858000 h 6858000"/>
              <a:gd name="connsiteX2" fmla="*/ 0 w 12192000"/>
              <a:gd name="connsiteY2" fmla="*/ 0 h 6858000"/>
              <a:gd name="connsiteX3" fmla="*/ 12192000 w 12192000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close/>
              </a:path>
            </a:pathLst>
          </a:custGeom>
        </p:spPr>
      </p:pic>
      <p:grpSp>
        <p:nvGrpSpPr>
          <p:cNvPr id="27" name="组合 26"/>
          <p:cNvGrpSpPr/>
          <p:nvPr/>
        </p:nvGrpSpPr>
        <p:grpSpPr>
          <a:xfrm>
            <a:off x="4009096" y="945131"/>
            <a:ext cx="4204462" cy="908730"/>
            <a:chOff x="4009096" y="688459"/>
            <a:chExt cx="4204462" cy="908730"/>
          </a:xfrm>
        </p:grpSpPr>
        <p:sp>
          <p:nvSpPr>
            <p:cNvPr id="29" name="TextBox 5"/>
            <p:cNvSpPr txBox="1"/>
            <p:nvPr/>
          </p:nvSpPr>
          <p:spPr>
            <a:xfrm>
              <a:off x="4009096" y="688459"/>
              <a:ext cx="4204462" cy="707886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  <a:scene3d>
                <a:camera prst="orthographicFront"/>
                <a:lightRig rig="threePt" dir="t"/>
              </a:scene3d>
              <a:sp3d prstMaterial="powder"/>
            </a:bodyPr>
            <a:lstStyle/>
            <a:p>
              <a:pPr algn="dist"/>
              <a:r>
                <a:rPr lang="en-US" altLang="zh-CN" sz="4000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CONTENTS</a:t>
              </a:r>
              <a:endParaRPr lang="zh-CN" altLang="en-US" sz="40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5914265" y="1597189"/>
              <a:ext cx="394124" cy="0"/>
            </a:xfrm>
            <a:prstGeom prst="line">
              <a:avLst/>
            </a:prstGeom>
            <a:ln w="25400">
              <a:solidFill>
                <a:srgbClr val="346D90"/>
              </a:solidFill>
            </a:ln>
            <a:effectLst>
              <a:outerShdw blurRad="101600" dist="38100" dir="2700000" algn="tl" rotWithShape="0">
                <a:prstClr val="black">
                  <a:alpha val="2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5709568" y="1486098"/>
              <a:ext cx="803518" cy="0"/>
            </a:xfrm>
            <a:prstGeom prst="line">
              <a:avLst/>
            </a:prstGeom>
            <a:ln w="25400">
              <a:solidFill>
                <a:srgbClr val="346D90"/>
              </a:solidFill>
            </a:ln>
            <a:effectLst>
              <a:outerShdw blurRad="101600" dist="38100" dir="2700000" algn="tl" rotWithShape="0">
                <a:prstClr val="black">
                  <a:alpha val="2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748193" y="3826844"/>
            <a:ext cx="2143576" cy="598958"/>
          </a:xfrm>
          <a:prstGeom prst="rect">
            <a:avLst/>
          </a:prstGeom>
          <a:solidFill>
            <a:srgbClr val="346D90"/>
          </a:solidFill>
          <a:ln>
            <a:noFill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8" name="TextBox 5"/>
          <p:cNvSpPr txBox="1"/>
          <p:nvPr/>
        </p:nvSpPr>
        <p:spPr>
          <a:xfrm>
            <a:off x="891787" y="3848235"/>
            <a:ext cx="1856389" cy="556176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  <a:sp3d prstMaterial="powder"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项目概况</a:t>
            </a:r>
            <a:endParaRPr lang="zh-CN" altLang="en-US" sz="20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44021" y="4576901"/>
            <a:ext cx="2151920" cy="513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Launching ceremony of strategic cooperation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71730" y="2336800"/>
            <a:ext cx="14965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dirty="0">
                <a:ln w="12700">
                  <a:solidFill>
                    <a:srgbClr val="346D9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sym typeface="阿里巴巴普惠体 Medium" panose="00020600040101010101" pitchFamily="18" charset="-122"/>
              </a:rPr>
              <a:t>01</a:t>
            </a:r>
            <a:endParaRPr lang="zh-CN" altLang="en-US" sz="7200" dirty="0">
              <a:ln w="12700">
                <a:solidFill>
                  <a:srgbClr val="346D90"/>
                </a:solidFill>
              </a:ln>
              <a:noFill/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87675" y="3826844"/>
            <a:ext cx="2151932" cy="598958"/>
          </a:xfrm>
          <a:prstGeom prst="rect">
            <a:avLst/>
          </a:prstGeom>
          <a:solidFill>
            <a:srgbClr val="346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3" name="TextBox 5"/>
          <p:cNvSpPr txBox="1"/>
          <p:nvPr/>
        </p:nvSpPr>
        <p:spPr>
          <a:xfrm>
            <a:off x="3747971" y="3848235"/>
            <a:ext cx="1831340" cy="556176"/>
          </a:xfrm>
          <a:prstGeom prst="rect">
            <a:avLst/>
          </a:prstGeom>
          <a:noFill/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  <a:sp3d prstMaterial="powder"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系统设计</a:t>
            </a:r>
            <a:endParaRPr lang="zh-CN" altLang="en-US" sz="20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87681" y="4576901"/>
            <a:ext cx="2151920" cy="513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Launching ceremony of strategic cooperation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915390" y="2336800"/>
            <a:ext cx="14965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7200" dirty="0">
                <a:ln w="12700">
                  <a:solidFill>
                    <a:srgbClr val="346D9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02</a:t>
            </a:r>
            <a:endParaRPr lang="zh-CN" altLang="en-US" sz="7200" dirty="0">
              <a:ln w="12700">
                <a:solidFill>
                  <a:srgbClr val="346D90"/>
                </a:solidFill>
              </a:ln>
              <a:noFill/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31341" y="3826844"/>
            <a:ext cx="2172988" cy="598958"/>
          </a:xfrm>
          <a:prstGeom prst="rect">
            <a:avLst/>
          </a:prstGeom>
          <a:solidFill>
            <a:srgbClr val="346D90"/>
          </a:solidFill>
          <a:ln>
            <a:noFill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8" name="TextBox 5"/>
          <p:cNvSpPr txBox="1"/>
          <p:nvPr/>
        </p:nvSpPr>
        <p:spPr>
          <a:xfrm>
            <a:off x="6569821" y="3848235"/>
            <a:ext cx="1896028" cy="556176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  <a:sp3d prstMaterial="powder"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技术实现</a:t>
            </a:r>
            <a:endParaRPr lang="zh-CN" altLang="en-US" sz="20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441875" y="4576901"/>
            <a:ext cx="2151920" cy="513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Launching ceremony of strategic cooperation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769584" y="2336800"/>
            <a:ext cx="14965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dirty="0">
                <a:ln w="12700">
                  <a:solidFill>
                    <a:srgbClr val="346D9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03</a:t>
            </a:r>
            <a:endParaRPr lang="zh-CN" altLang="en-US" sz="7200" dirty="0">
              <a:ln w="12700">
                <a:solidFill>
                  <a:srgbClr val="346D90"/>
                </a:solidFill>
              </a:ln>
              <a:noFill/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298050" y="3826844"/>
            <a:ext cx="2147940" cy="598958"/>
          </a:xfrm>
          <a:prstGeom prst="rect">
            <a:avLst/>
          </a:prstGeom>
          <a:solidFill>
            <a:srgbClr val="346D90"/>
          </a:solidFill>
          <a:ln>
            <a:noFill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3" name="TextBox 5"/>
          <p:cNvSpPr txBox="1"/>
          <p:nvPr/>
        </p:nvSpPr>
        <p:spPr>
          <a:xfrm>
            <a:off x="9436531" y="3848235"/>
            <a:ext cx="1870979" cy="556176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rthographicFront"/>
              <a:lightRig rig="threePt" dir="t"/>
            </a:scene3d>
            <a:sp3d prstMaterial="powder"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总结与展望</a:t>
            </a:r>
            <a:endParaRPr lang="zh-CN" altLang="en-US" sz="20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296060" y="4576901"/>
            <a:ext cx="2151920" cy="513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Launching ceremony of strategic cooperation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623769" y="2336800"/>
            <a:ext cx="14965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7200" dirty="0">
                <a:ln w="12700">
                  <a:solidFill>
                    <a:srgbClr val="346D9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04</a:t>
            </a:r>
            <a:endParaRPr lang="zh-CN" altLang="en-US" sz="7200" dirty="0">
              <a:ln w="12700">
                <a:solidFill>
                  <a:srgbClr val="346D90"/>
                </a:solidFill>
              </a:ln>
              <a:noFill/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 flipH="1">
            <a:off x="3241808" y="2598150"/>
            <a:ext cx="0" cy="2230792"/>
          </a:xfrm>
          <a:prstGeom prst="line">
            <a:avLst/>
          </a:prstGeom>
          <a:ln w="12700">
            <a:gradFill>
              <a:gsLst>
                <a:gs pos="50000">
                  <a:srgbClr val="346D90"/>
                </a:gs>
                <a:gs pos="0">
                  <a:srgbClr val="346D90">
                    <a:alpha val="0"/>
                  </a:srgbClr>
                </a:gs>
                <a:gs pos="100000">
                  <a:srgbClr val="346D90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H="1">
            <a:off x="6085474" y="2598150"/>
            <a:ext cx="0" cy="2230792"/>
          </a:xfrm>
          <a:prstGeom prst="line">
            <a:avLst/>
          </a:prstGeom>
          <a:ln w="12700">
            <a:gradFill>
              <a:gsLst>
                <a:gs pos="50000">
                  <a:srgbClr val="346D90"/>
                </a:gs>
                <a:gs pos="0">
                  <a:srgbClr val="346D90">
                    <a:alpha val="0"/>
                  </a:srgbClr>
                </a:gs>
                <a:gs pos="100000">
                  <a:srgbClr val="346D90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H="1">
            <a:off x="8950196" y="2598150"/>
            <a:ext cx="0" cy="2230792"/>
          </a:xfrm>
          <a:prstGeom prst="line">
            <a:avLst/>
          </a:prstGeom>
          <a:ln w="12700">
            <a:gradFill>
              <a:gsLst>
                <a:gs pos="50000">
                  <a:srgbClr val="346D90"/>
                </a:gs>
                <a:gs pos="0">
                  <a:srgbClr val="346D90">
                    <a:alpha val="0"/>
                  </a:srgbClr>
                </a:gs>
                <a:gs pos="100000">
                  <a:srgbClr val="346D90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/>
          <p:cNvGrpSpPr/>
          <p:nvPr/>
        </p:nvGrpSpPr>
        <p:grpSpPr>
          <a:xfrm>
            <a:off x="9411109" y="435598"/>
            <a:ext cx="2262129" cy="307777"/>
            <a:chOff x="4372797" y="625522"/>
            <a:chExt cx="2262129" cy="307777"/>
          </a:xfrm>
        </p:grpSpPr>
        <p:sp>
          <p:nvSpPr>
            <p:cNvPr id="55" name="文本框 54"/>
            <p:cNvSpPr txBox="1"/>
            <p:nvPr/>
          </p:nvSpPr>
          <p:spPr>
            <a:xfrm>
              <a:off x="609118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未来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5231992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发展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437279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拼搏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cxnSp>
          <p:nvCxnSpPr>
            <p:cNvPr id="70" name="直接连接符 69"/>
            <p:cNvCxnSpPr/>
            <p:nvPr/>
          </p:nvCxnSpPr>
          <p:spPr>
            <a:xfrm>
              <a:off x="4913579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5772774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 rot="16200000">
            <a:off x="2667001" y="-2667000"/>
            <a:ext cx="6857999" cy="12192000"/>
          </a:xfrm>
          <a:custGeom>
            <a:avLst/>
            <a:gdLst>
              <a:gd name="connsiteX0" fmla="*/ 6857999 w 6857999"/>
              <a:gd name="connsiteY0" fmla="*/ 0 h 12192000"/>
              <a:gd name="connsiteX1" fmla="*/ 6857999 w 6857999"/>
              <a:gd name="connsiteY1" fmla="*/ 12192000 h 12192000"/>
              <a:gd name="connsiteX2" fmla="*/ 0 w 6857999"/>
              <a:gd name="connsiteY2" fmla="*/ 12191999 h 12192000"/>
              <a:gd name="connsiteX3" fmla="*/ 0 w 6857999"/>
              <a:gd name="connsiteY3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6857999" y="0"/>
                </a:moveTo>
                <a:lnTo>
                  <a:pt x="6857999" y="12192000"/>
                </a:lnTo>
                <a:lnTo>
                  <a:pt x="0" y="12191999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8692288" y="5439147"/>
            <a:ext cx="677270" cy="60070"/>
          </a:xfrm>
          <a:prstGeom prst="rect">
            <a:avLst/>
          </a:prstGeom>
          <a:solidFill>
            <a:srgbClr val="346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84332" y="3552879"/>
            <a:ext cx="3597731" cy="92333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项目概况</a:t>
            </a:r>
            <a:endParaRPr lang="zh-CN" altLang="en-US" sz="54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9" name="Rectangle 3"/>
          <p:cNvSpPr/>
          <p:nvPr/>
        </p:nvSpPr>
        <p:spPr bwMode="auto">
          <a:xfrm>
            <a:off x="4847357" y="4567608"/>
            <a:ext cx="4576275" cy="581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900" spc="1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Lorem ipsum dolor sit amet, consectetuer dipiscing elit, sed diam </a:t>
            </a:r>
            <a:endParaRPr lang="en-US" altLang="zh-CN" sz="900" spc="1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900" spc="1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nonummy nibheuismod tincidunt ut laoreet dolore magna aliquam erat volutpat. Ut wisi enim ad minim veniam</a:t>
            </a:r>
            <a:endParaRPr lang="zh-CN" altLang="zh-CN" sz="900" spc="1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0" name="TextBox 30"/>
          <p:cNvSpPr txBox="1"/>
          <p:nvPr/>
        </p:nvSpPr>
        <p:spPr>
          <a:xfrm>
            <a:off x="6672850" y="1572794"/>
            <a:ext cx="29202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600"/>
            <a:r>
              <a:rPr lang="en-US" altLang="zh-CN" sz="13800" dirty="0">
                <a:ln w="19050">
                  <a:solidFill>
                    <a:srgbClr val="346D9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01</a:t>
            </a:r>
            <a:endParaRPr lang="zh-CN" altLang="en-US" sz="13800" dirty="0">
              <a:ln w="19050">
                <a:solidFill>
                  <a:srgbClr val="346D90"/>
                </a:solidFill>
              </a:ln>
              <a:noFill/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1" name="TextBox 30"/>
          <p:cNvSpPr txBox="1"/>
          <p:nvPr/>
        </p:nvSpPr>
        <p:spPr>
          <a:xfrm>
            <a:off x="6479575" y="3048467"/>
            <a:ext cx="9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PART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9411109" y="435598"/>
            <a:ext cx="2262129" cy="307777"/>
            <a:chOff x="4372797" y="625522"/>
            <a:chExt cx="2262129" cy="307777"/>
          </a:xfrm>
        </p:grpSpPr>
        <p:sp>
          <p:nvSpPr>
            <p:cNvPr id="24" name="文本框 23"/>
            <p:cNvSpPr txBox="1"/>
            <p:nvPr/>
          </p:nvSpPr>
          <p:spPr>
            <a:xfrm>
              <a:off x="609118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未来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231992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发展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37279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拼搏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4913579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5772774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93719" y="1009117"/>
            <a:ext cx="3398992" cy="1099404"/>
            <a:chOff x="635765" y="1161522"/>
            <a:chExt cx="3398992" cy="1099404"/>
          </a:xfrm>
        </p:grpSpPr>
        <p:sp>
          <p:nvSpPr>
            <p:cNvPr id="10" name="椭圆 9"/>
            <p:cNvSpPr/>
            <p:nvPr/>
          </p:nvSpPr>
          <p:spPr>
            <a:xfrm>
              <a:off x="635765" y="1255057"/>
              <a:ext cx="741806" cy="741805"/>
            </a:xfrm>
            <a:prstGeom prst="ellipse">
              <a:avLst/>
            </a:prstGeom>
            <a:solidFill>
              <a:srgbClr val="346D90"/>
            </a:solidFill>
            <a:ln>
              <a:noFill/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11" name="饼形 10"/>
            <p:cNvSpPr/>
            <p:nvPr/>
          </p:nvSpPr>
          <p:spPr>
            <a:xfrm>
              <a:off x="635765" y="1255057"/>
              <a:ext cx="741806" cy="741805"/>
            </a:xfrm>
            <a:prstGeom prst="pie">
              <a:avLst>
                <a:gd name="adj1" fmla="val 16192933"/>
                <a:gd name="adj2" fmla="val 16200000"/>
              </a:avLst>
            </a:prstGeom>
            <a:gradFill>
              <a:gsLst>
                <a:gs pos="0">
                  <a:schemeClr val="bg1"/>
                </a:gs>
                <a:gs pos="65000">
                  <a:srgbClr val="F2F2F2"/>
                </a:gs>
              </a:gsLst>
              <a:lin ang="2700000" scaled="0"/>
            </a:gradFill>
            <a:ln>
              <a:noFill/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805146" y="1419649"/>
              <a:ext cx="405219" cy="40521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E2E2E2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559050" y="1166255"/>
              <a:ext cx="85931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100%</a:t>
              </a:r>
              <a:endParaRPr lang="zh-CN" alt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grpSp>
          <p:nvGrpSpPr>
            <p:cNvPr id="50" name="组合 49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1445145" y="1161522"/>
              <a:ext cx="2589612" cy="1099404"/>
              <a:chOff x="8548025" y="1459078"/>
              <a:chExt cx="2589612" cy="1099404"/>
            </a:xfrm>
          </p:grpSpPr>
          <p:sp>
            <p:nvSpPr>
              <p:cNvPr id="51" name="矩形 50"/>
              <p:cNvSpPr/>
              <p:nvPr/>
            </p:nvSpPr>
            <p:spPr>
              <a:xfrm>
                <a:off x="8548025" y="1766855"/>
                <a:ext cx="2589612" cy="7916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/>
                  <a:t>业务逻辑、数据库设计</a:t>
                </a:r>
                <a:r>
                  <a:rPr lang="zh-CN" altLang="en-US" sz="1600" b="1" dirty="0"/>
                  <a:t>。</a:t>
                </a:r>
                <a:r>
                  <a:rPr lang="zh-CN" altLang="en-US" sz="1600" dirty="0"/>
                  <a:t>用户</a:t>
                </a:r>
                <a:r>
                  <a:rPr lang="en-US" altLang="zh-CN" sz="1600" dirty="0"/>
                  <a:t>/</a:t>
                </a:r>
                <a:r>
                  <a:rPr lang="zh-CN" altLang="en-US" sz="1600" dirty="0"/>
                  <a:t>任务</a:t>
                </a:r>
                <a:r>
                  <a:rPr lang="en-US" altLang="zh-CN" sz="1600" dirty="0"/>
                  <a:t>/</a:t>
                </a:r>
                <a:r>
                  <a:rPr lang="zh-CN" altLang="en-US" sz="1600" dirty="0"/>
                  <a:t>订单闭环已上线</a:t>
                </a:r>
                <a:endPara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8548025" y="1459078"/>
                <a:ext cx="1727186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  <a:sym typeface="阿里巴巴普惠体 Medium" panose="00020600040101010101" pitchFamily="18" charset="-122"/>
                  </a:rPr>
                  <a:t>后端核心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308237" y="297797"/>
            <a:ext cx="3933563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预计完成与实际完成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93719" y="3719330"/>
            <a:ext cx="3362198" cy="1095300"/>
            <a:chOff x="635765" y="1161522"/>
            <a:chExt cx="3362198" cy="1095300"/>
          </a:xfrm>
        </p:grpSpPr>
        <p:sp>
          <p:nvSpPr>
            <p:cNvPr id="6" name="椭圆 5"/>
            <p:cNvSpPr/>
            <p:nvPr/>
          </p:nvSpPr>
          <p:spPr>
            <a:xfrm>
              <a:off x="635765" y="1255057"/>
              <a:ext cx="741806" cy="741805"/>
            </a:xfrm>
            <a:prstGeom prst="ellipse">
              <a:avLst/>
            </a:prstGeom>
            <a:solidFill>
              <a:srgbClr val="346D90"/>
            </a:solidFill>
            <a:ln>
              <a:noFill/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7" name="饼形 10"/>
            <p:cNvSpPr/>
            <p:nvPr/>
          </p:nvSpPr>
          <p:spPr>
            <a:xfrm>
              <a:off x="635765" y="1255057"/>
              <a:ext cx="741806" cy="741805"/>
            </a:xfrm>
            <a:prstGeom prst="pie">
              <a:avLst>
                <a:gd name="adj1" fmla="val 14611876"/>
                <a:gd name="adj2" fmla="val 16189208"/>
              </a:avLst>
            </a:prstGeom>
            <a:gradFill>
              <a:gsLst>
                <a:gs pos="0">
                  <a:schemeClr val="bg1"/>
                </a:gs>
                <a:gs pos="65000">
                  <a:srgbClr val="F2F2F2"/>
                </a:gs>
              </a:gsLst>
              <a:lin ang="2700000" scaled="0"/>
            </a:gradFill>
            <a:ln>
              <a:noFill/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805146" y="1419649"/>
              <a:ext cx="405219" cy="40521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E2E2E2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2559050" y="1166255"/>
              <a:ext cx="85931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95%</a:t>
              </a:r>
              <a:endParaRPr lang="zh-CN" alt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grpSp>
          <p:nvGrpSpPr>
            <p:cNvPr id="15" name="组合 14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1445145" y="1161522"/>
              <a:ext cx="2552818" cy="1095300"/>
              <a:chOff x="8548025" y="1459078"/>
              <a:chExt cx="2552818" cy="109530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8548025" y="1766855"/>
                <a:ext cx="2552818" cy="7875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/>
                  <a:t>数据大屏、可视化报表。</a:t>
                </a:r>
                <a:endParaRPr lang="en-US" altLang="zh-CN" sz="1600" dirty="0"/>
              </a:p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/>
                  <a:t>监控大屏已实装</a:t>
                </a:r>
                <a:endPara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8548025" y="1459078"/>
                <a:ext cx="1727186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  <a:sym typeface="阿里巴巴普惠体 Medium" panose="00020600040101010101" pitchFamily="18" charset="-122"/>
                  </a:rPr>
                  <a:t>Web </a:t>
                </a: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  <a:sym typeface="阿里巴巴普惠体 Medium" panose="00020600040101010101" pitchFamily="18" charset="-122"/>
                  </a:rPr>
                  <a:t>管控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393719" y="4977615"/>
            <a:ext cx="3290774" cy="1099404"/>
            <a:chOff x="635765" y="1161522"/>
            <a:chExt cx="3290774" cy="1099404"/>
          </a:xfrm>
        </p:grpSpPr>
        <p:sp>
          <p:nvSpPr>
            <p:cNvPr id="24" name="椭圆 23"/>
            <p:cNvSpPr/>
            <p:nvPr/>
          </p:nvSpPr>
          <p:spPr>
            <a:xfrm>
              <a:off x="635765" y="1255057"/>
              <a:ext cx="741806" cy="741805"/>
            </a:xfrm>
            <a:prstGeom prst="ellipse">
              <a:avLst/>
            </a:prstGeom>
            <a:solidFill>
              <a:srgbClr val="346D90"/>
            </a:solidFill>
            <a:ln>
              <a:noFill/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5" name="饼形 10"/>
            <p:cNvSpPr/>
            <p:nvPr/>
          </p:nvSpPr>
          <p:spPr>
            <a:xfrm>
              <a:off x="635765" y="1255057"/>
              <a:ext cx="741806" cy="741805"/>
            </a:xfrm>
            <a:prstGeom prst="pie">
              <a:avLst>
                <a:gd name="adj1" fmla="val 13947237"/>
                <a:gd name="adj2" fmla="val 16081774"/>
              </a:avLst>
            </a:prstGeom>
            <a:gradFill>
              <a:gsLst>
                <a:gs pos="0">
                  <a:schemeClr val="bg1"/>
                </a:gs>
                <a:gs pos="65000">
                  <a:srgbClr val="F2F2F2"/>
                </a:gs>
              </a:gsLst>
              <a:lin ang="2700000" scaled="0"/>
            </a:gradFill>
            <a:ln>
              <a:noFill/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805146" y="1419649"/>
              <a:ext cx="405219" cy="40521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E2E2E2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2559050" y="1166255"/>
              <a:ext cx="85931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90%</a:t>
              </a:r>
              <a:endParaRPr lang="zh-CN" alt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grpSp>
          <p:nvGrpSpPr>
            <p:cNvPr id="34" name="组合 33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1445144" y="1161522"/>
              <a:ext cx="2481395" cy="1099404"/>
              <a:chOff x="8548024" y="1459078"/>
              <a:chExt cx="2481395" cy="1099404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8548024" y="1766855"/>
                <a:ext cx="2481395" cy="7916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/>
                  <a:t>智能审核、模型接入</a:t>
                </a:r>
                <a:r>
                  <a:rPr lang="en-US" altLang="zh-CN" sz="1600" b="1" dirty="0"/>
                  <a:t>Spring AI </a:t>
                </a:r>
                <a:r>
                  <a:rPr lang="zh-CN" altLang="en-US" sz="1600" b="1" dirty="0"/>
                  <a:t>服务已集成。</a:t>
                </a:r>
                <a:endPara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8548025" y="1459078"/>
                <a:ext cx="1727186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  <a:sym typeface="阿里巴巴普惠体 Medium" panose="00020600040101010101" pitchFamily="18" charset="-122"/>
                  </a:rPr>
                  <a:t>AI </a:t>
                </a: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  <a:sym typeface="阿里巴巴普惠体 Medium" panose="00020600040101010101" pitchFamily="18" charset="-122"/>
                  </a:rPr>
                  <a:t>中台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393719" y="2430902"/>
            <a:ext cx="3398992" cy="1099404"/>
            <a:chOff x="635765" y="1161522"/>
            <a:chExt cx="3398992" cy="1099404"/>
          </a:xfrm>
        </p:grpSpPr>
        <p:sp>
          <p:nvSpPr>
            <p:cNvPr id="40" name="椭圆 39"/>
            <p:cNvSpPr/>
            <p:nvPr/>
          </p:nvSpPr>
          <p:spPr>
            <a:xfrm>
              <a:off x="635765" y="1255057"/>
              <a:ext cx="741806" cy="741805"/>
            </a:xfrm>
            <a:prstGeom prst="ellipse">
              <a:avLst/>
            </a:prstGeom>
            <a:solidFill>
              <a:srgbClr val="346D90"/>
            </a:solidFill>
            <a:ln>
              <a:noFill/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41" name="饼形 10"/>
            <p:cNvSpPr/>
            <p:nvPr/>
          </p:nvSpPr>
          <p:spPr>
            <a:xfrm>
              <a:off x="635765" y="1255057"/>
              <a:ext cx="741806" cy="741805"/>
            </a:xfrm>
            <a:prstGeom prst="pie">
              <a:avLst>
                <a:gd name="adj1" fmla="val 16192933"/>
                <a:gd name="adj2" fmla="val 16200000"/>
              </a:avLst>
            </a:prstGeom>
            <a:gradFill>
              <a:gsLst>
                <a:gs pos="0">
                  <a:schemeClr val="bg1"/>
                </a:gs>
                <a:gs pos="65000">
                  <a:srgbClr val="F2F2F2"/>
                </a:gs>
              </a:gsLst>
              <a:lin ang="2700000" scaled="0"/>
            </a:gradFill>
            <a:ln>
              <a:noFill/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805146" y="1419649"/>
              <a:ext cx="405219" cy="40521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E2E2E2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559050" y="1166255"/>
              <a:ext cx="85931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100%</a:t>
              </a:r>
              <a:endParaRPr lang="zh-CN" alt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grpSp>
          <p:nvGrpSpPr>
            <p:cNvPr id="44" name="组合 43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  <p:cNvGrpSpPr/>
            <p:nvPr/>
          </p:nvGrpSpPr>
          <p:grpSpPr>
            <a:xfrm>
              <a:off x="1445145" y="1161522"/>
              <a:ext cx="2589612" cy="1099404"/>
              <a:chOff x="8548025" y="1459078"/>
              <a:chExt cx="2589612" cy="1099404"/>
            </a:xfrm>
          </p:grpSpPr>
          <p:sp>
            <p:nvSpPr>
              <p:cNvPr id="45" name="矩形 44"/>
              <p:cNvSpPr/>
              <p:nvPr/>
            </p:nvSpPr>
            <p:spPr>
              <a:xfrm>
                <a:off x="8548025" y="1766855"/>
                <a:ext cx="2589612" cy="7916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/>
                  <a:t>学生交互、即时通讯 </a:t>
                </a:r>
                <a:r>
                  <a:rPr lang="en-US" altLang="zh-CN" sz="1600" dirty="0"/>
                  <a:t>UI</a:t>
                </a:r>
                <a:r>
                  <a:rPr lang="zh-CN" altLang="en-US" sz="1600" dirty="0"/>
                  <a:t>。核心流程通畅，</a:t>
                </a:r>
                <a:r>
                  <a:rPr lang="en-US" altLang="zh-CN" sz="1600" dirty="0"/>
                  <a:t>IM </a:t>
                </a:r>
                <a:r>
                  <a:rPr lang="zh-CN" altLang="en-US" sz="1600" dirty="0"/>
                  <a:t>联调中</a:t>
                </a:r>
                <a:endParaRPr lang="en-US" altLang="zh-CN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8548025" y="1459078"/>
                <a:ext cx="1727186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阿里巴巴普惠体 Medium" panose="00020600040101010101" pitchFamily="18" charset="-122"/>
                    <a:sym typeface="阿里巴巴普惠体 Medium" panose="00020600040101010101" pitchFamily="18" charset="-122"/>
                  </a:rPr>
                  <a:t>后端开发组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endParaRPr>
              </a:p>
            </p:txBody>
          </p:sp>
        </p:grpSp>
      </p:grpSp>
      <p:graphicFrame>
        <p:nvGraphicFramePr>
          <p:cNvPr id="48" name="表格 47"/>
          <p:cNvGraphicFramePr>
            <a:graphicFrameLocks noGrp="1"/>
          </p:cNvGraphicFramePr>
          <p:nvPr/>
        </p:nvGraphicFramePr>
        <p:xfrm>
          <a:off x="3959917" y="999067"/>
          <a:ext cx="8051801" cy="2267177"/>
        </p:xfrm>
        <a:graphic>
          <a:graphicData uri="http://schemas.openxmlformats.org/drawingml/2006/table">
            <a:tbl>
              <a:tblPr/>
              <a:tblGrid>
                <a:gridCol w="1990551"/>
                <a:gridCol w="1396796"/>
                <a:gridCol w="4664454"/>
              </a:tblGrid>
              <a:tr h="430858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1" dirty="0">
                          <a:solidFill>
                            <a:srgbClr val="000000"/>
                          </a:solidFill>
                          <a:effectLst/>
                        </a:rPr>
                        <a:t>里程碑阶段</a:t>
                      </a:r>
                      <a:endParaRPr lang="zh-CN" altLang="en-US" sz="1600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1" dirty="0">
                          <a:solidFill>
                            <a:srgbClr val="000000"/>
                          </a:solidFill>
                          <a:effectLst/>
                        </a:rPr>
                        <a:t>节点</a:t>
                      </a:r>
                      <a:endParaRPr lang="zh-CN" altLang="en-US" sz="1600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1" dirty="0">
                          <a:solidFill>
                            <a:srgbClr val="000000"/>
                          </a:solidFill>
                          <a:effectLst/>
                        </a:rPr>
                        <a:t>核心目标</a:t>
                      </a:r>
                      <a:endParaRPr lang="zh-CN" altLang="en-US" sz="1600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422009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 dirty="0">
                          <a:effectLst/>
                        </a:rPr>
                        <a:t>需求冻结</a:t>
                      </a:r>
                      <a:endParaRPr lang="zh-CN" altLang="en-US" sz="16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altLang="zh-CN" sz="1600" b="0" dirty="0">
                          <a:effectLst/>
                        </a:rPr>
                        <a:t>11.16</a:t>
                      </a:r>
                      <a:endParaRPr lang="zh-CN" altLang="en-US" sz="16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 dirty="0">
                          <a:effectLst/>
                        </a:rPr>
                        <a:t>确定最终需求范围，停止新增需求变更，输出正式需求文档</a:t>
                      </a:r>
                      <a:endParaRPr lang="zh-CN" altLang="en-US" sz="12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22009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sz="1600" b="0">
                          <a:effectLst/>
                        </a:rPr>
                        <a:t>MVP </a:t>
                      </a:r>
                      <a:r>
                        <a:rPr lang="zh-CN" altLang="en-US" sz="1600" b="0">
                          <a:effectLst/>
                        </a:rPr>
                        <a:t>核心功能上线</a:t>
                      </a:r>
                      <a:endParaRPr lang="zh-CN" altLang="en-US" sz="1600" b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altLang="zh-CN" sz="1600" b="0" dirty="0">
                          <a:effectLst/>
                        </a:rPr>
                        <a:t>11.23</a:t>
                      </a:r>
                      <a:endParaRPr lang="zh-CN" altLang="en-US" sz="16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 dirty="0">
                          <a:effectLst/>
                        </a:rPr>
                        <a:t>实现核心业务流程闭环，如用户注册 </a:t>
                      </a:r>
                      <a:r>
                        <a:rPr lang="en-US" altLang="zh-CN" sz="1200" b="0" dirty="0">
                          <a:effectLst/>
                        </a:rPr>
                        <a:t>/ </a:t>
                      </a:r>
                      <a:r>
                        <a:rPr lang="zh-CN" altLang="en-US" sz="1200" b="0" dirty="0">
                          <a:effectLst/>
                        </a:rPr>
                        <a:t>登录、核心功能模块</a:t>
                      </a:r>
                      <a:endParaRPr lang="zh-CN" altLang="en-US" sz="12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74718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 dirty="0">
                          <a:effectLst/>
                        </a:rPr>
                        <a:t>集成测试完成</a:t>
                      </a:r>
                      <a:endParaRPr lang="zh-CN" altLang="en-US" sz="16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altLang="zh-CN" sz="1600" b="0" dirty="0">
                          <a:effectLst/>
                        </a:rPr>
                        <a:t>11.27</a:t>
                      </a:r>
                      <a:endParaRPr lang="zh-CN" altLang="en-US" sz="16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 dirty="0">
                          <a:effectLst/>
                        </a:rPr>
                        <a:t>完成全量功能集成测试、性能测试、兼容性测试，修复高危</a:t>
                      </a:r>
                      <a:r>
                        <a:rPr lang="en-US" altLang="zh-CN" sz="1200" b="0" dirty="0">
                          <a:effectLst/>
                        </a:rPr>
                        <a:t>Bug</a:t>
                      </a:r>
                      <a:endParaRPr lang="en-US" altLang="zh-CN" sz="12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17583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600" b="0">
                          <a:effectLst/>
                        </a:rPr>
                        <a:t>正式版发布</a:t>
                      </a:r>
                      <a:endParaRPr lang="zh-CN" altLang="en-US" sz="1600" b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en-US" altLang="zh-CN" sz="1600" b="0" dirty="0">
                          <a:effectLst/>
                        </a:rPr>
                        <a:t>Candidate</a:t>
                      </a:r>
                      <a:endParaRPr lang="zh-CN" altLang="en-US" sz="16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buNone/>
                      </a:pPr>
                      <a:r>
                        <a:rPr lang="zh-CN" altLang="en-US" sz="1200" b="0" dirty="0">
                          <a:effectLst/>
                        </a:rPr>
                        <a:t>完成所有 </a:t>
                      </a:r>
                      <a:r>
                        <a:rPr lang="en-US" altLang="zh-CN" sz="1200" b="0" dirty="0">
                          <a:effectLst/>
                        </a:rPr>
                        <a:t>Bug </a:t>
                      </a:r>
                      <a:r>
                        <a:rPr lang="zh-CN" altLang="en-US" sz="1200" b="0" dirty="0">
                          <a:effectLst/>
                        </a:rPr>
                        <a:t>修复，满足上线标准，全量发布至生产环境</a:t>
                      </a:r>
                      <a:endParaRPr lang="zh-CN" altLang="en-US" sz="1200" b="0" dirty="0">
                        <a:effectLst/>
                      </a:endParaRPr>
                    </a:p>
                  </a:txBody>
                  <a:tcPr marL="88203" marR="88203" marT="58802" marB="5880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0" name="文本框 59"/>
          <p:cNvSpPr txBox="1"/>
          <p:nvPr/>
        </p:nvSpPr>
        <p:spPr>
          <a:xfrm>
            <a:off x="8516468" y="3515131"/>
            <a:ext cx="3594849" cy="2541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600" b="1" i="0" dirty="0">
                <a:solidFill>
                  <a:srgbClr val="000000"/>
                </a:solidFill>
                <a:effectLst/>
                <a:latin typeface="+mn-ea"/>
              </a:rPr>
              <a:t>偏差情况</a:t>
            </a:r>
            <a:r>
              <a:rPr lang="zh-CN" altLang="en-US" sz="1600" b="0" i="0" dirty="0">
                <a:solidFill>
                  <a:srgbClr val="000000"/>
                </a:solidFill>
                <a:effectLst/>
                <a:latin typeface="+mn-ea"/>
              </a:rPr>
              <a:t>：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出现需求范围蔓延（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Scope Creep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），新增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2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项非核心但紧急的优化需求（如用户体验优化、第三方接口适配），导致原计划的前端开发与接口联调任务滞后约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2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+mn-ea"/>
              </a:rPr>
              <a:t>天。</a:t>
            </a:r>
            <a:endParaRPr lang="zh-CN" altLang="en-US" sz="1600" b="0" i="0" dirty="0">
              <a:solidFill>
                <a:srgbClr val="000000"/>
              </a:solidFill>
              <a:effectLst/>
              <a:latin typeface="+mn-ea"/>
            </a:endParaRPr>
          </a:p>
        </p:txBody>
      </p:sp>
      <p:graphicFrame>
        <p:nvGraphicFramePr>
          <p:cNvPr id="61" name="图表 60"/>
          <p:cNvGraphicFramePr/>
          <p:nvPr/>
        </p:nvGraphicFramePr>
        <p:xfrm>
          <a:off x="3923123" y="3511549"/>
          <a:ext cx="4331468" cy="2728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8868" y="273522"/>
            <a:ext cx="3105177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团队分工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60911" y="1030674"/>
            <a:ext cx="5636871" cy="2319371"/>
            <a:chOff x="526648" y="1311813"/>
            <a:chExt cx="5636871" cy="2319371"/>
          </a:xfrm>
        </p:grpSpPr>
        <p:grpSp>
          <p:nvGrpSpPr>
            <p:cNvPr id="72" name="组合 71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94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5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92" name="椭圆 91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93" name="椭圆 92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91" name="椭圆 90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88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89" name="文本框 11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刘琦晟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86" name="文本框 10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102301227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5151165" y="1542176"/>
              <a:ext cx="794443" cy="345870"/>
              <a:chOff x="3183121" y="1627296"/>
              <a:chExt cx="1116874" cy="345870"/>
            </a:xfrm>
          </p:grpSpPr>
          <p:sp>
            <p:nvSpPr>
              <p:cNvPr id="84" name="文本框 69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组长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5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82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文本框 71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INFJ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8" name="文本框 73"/>
            <p:cNvSpPr txBox="1"/>
            <p:nvPr/>
          </p:nvSpPr>
          <p:spPr>
            <a:xfrm>
              <a:off x="1893478" y="1991256"/>
              <a:ext cx="31879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产品经理，全程跟进项目，根据实际需求更改产品参数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81" name="文本框 113"/>
            <p:cNvSpPr txBox="1"/>
            <p:nvPr/>
          </p:nvSpPr>
          <p:spPr>
            <a:xfrm>
              <a:off x="641579" y="2607442"/>
              <a:ext cx="5283426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技术实现固然重要，但更关键的是始终聚焦用户真实需求，做好前后端的“翻译官”与团队节奏的“稳定器”。看到系统从原型跑通到双审核上线，我为我们的</a:t>
              </a: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12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人团队感到无比自豪！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116995" y="1030673"/>
            <a:ext cx="5636871" cy="2332774"/>
            <a:chOff x="526648" y="1311813"/>
            <a:chExt cx="5636871" cy="2332774"/>
          </a:xfrm>
        </p:grpSpPr>
        <p:grpSp>
          <p:nvGrpSpPr>
            <p:cNvPr id="51" name="组合 50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70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1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68" name="椭圆 67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69" name="椭圆 68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67" name="椭圆 66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64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文本框 240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孙其煜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62" name="文本框 237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052201142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3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60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文本框 234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INFP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56" name="文本框 229"/>
            <p:cNvSpPr txBox="1"/>
            <p:nvPr/>
          </p:nvSpPr>
          <p:spPr>
            <a:xfrm>
              <a:off x="2194390" y="1980865"/>
              <a:ext cx="344350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做了用户管理页面，用户类别页面等，每个都对应一个 </a:t>
              </a: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POST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或者</a:t>
              </a: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GET 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请求。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59" name="文本框 232"/>
            <p:cNvSpPr txBox="1"/>
            <p:nvPr/>
          </p:nvSpPr>
          <p:spPr>
            <a:xfrm>
              <a:off x="557623" y="2620845"/>
              <a:ext cx="5574918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遇到最多的问题是字段名对不上（比如后端要 </a:t>
              </a:r>
              <a:r>
                <a:rPr lang="en-US" altLang="zh-CN" sz="14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categoryId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，我写成 </a:t>
              </a:r>
              <a:r>
                <a:rPr lang="en-US" altLang="zh-CN" sz="14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category_id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，后来就养成了边写边对照文档的习惯，省了不少 </a:t>
              </a: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debug 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时间。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60911" y="3520317"/>
            <a:ext cx="5636871" cy="2355909"/>
            <a:chOff x="526648" y="1311813"/>
            <a:chExt cx="5636871" cy="2355909"/>
          </a:xfrm>
        </p:grpSpPr>
        <p:grpSp>
          <p:nvGrpSpPr>
            <p:cNvPr id="30" name="组合 29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49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45" name="组合 44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47" name="椭圆 46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48" name="椭圆 47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46" name="椭圆 45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43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文本框 265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张君锋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41" name="文本框 262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052204124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2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39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文本框 259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ENTJ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5" name="文本框 254"/>
            <p:cNvSpPr txBox="1"/>
            <p:nvPr/>
          </p:nvSpPr>
          <p:spPr>
            <a:xfrm>
              <a:off x="1764027" y="1999998"/>
              <a:ext cx="34112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后端与前端对接工作，参与确定基础构架建立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38" name="文本框 257"/>
            <p:cNvSpPr txBox="1"/>
            <p:nvPr/>
          </p:nvSpPr>
          <p:spPr>
            <a:xfrm>
              <a:off x="662182" y="2643980"/>
              <a:ext cx="5283426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过程中需主动同步进度、及时响应前端疑问，兼顾功能实现与用户体验。这不仅提升了我的协作能力，更让我明白精准对接是保障项目高效推进的核心。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117329" y="3522059"/>
            <a:ext cx="5679527" cy="2317914"/>
            <a:chOff x="526648" y="1311813"/>
            <a:chExt cx="5679527" cy="2317914"/>
          </a:xfrm>
        </p:grpSpPr>
        <p:grpSp>
          <p:nvGrpSpPr>
            <p:cNvPr id="9" name="组合 8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28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9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26" name="椭圆 25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27" name="椭圆 26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25" name="椭圆 24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22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文本框 290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卢铃颖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20" name="文本框 287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102301105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1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18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文本框 284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ENFP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4" name="文本框 279"/>
            <p:cNvSpPr txBox="1"/>
            <p:nvPr/>
          </p:nvSpPr>
          <p:spPr>
            <a:xfrm>
              <a:off x="1790855" y="1943476"/>
              <a:ext cx="39694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移动端微信小程序的编写，完成个人主页以及设置页面的实现。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17" name="文本框 282"/>
            <p:cNvSpPr txBox="1"/>
            <p:nvPr/>
          </p:nvSpPr>
          <p:spPr>
            <a:xfrm>
              <a:off x="603538" y="2605985"/>
              <a:ext cx="5602637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在此次项目中对微信开发工具更为熟悉，掌握了底部导航栏的配置与页面跳转，学会了将互动按钮与图片整合，提升了组件整合与交互实现的能力。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8868" y="273522"/>
            <a:ext cx="3105177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团队分工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60911" y="1030674"/>
            <a:ext cx="5656964" cy="2326907"/>
            <a:chOff x="526648" y="1311813"/>
            <a:chExt cx="5656964" cy="2326907"/>
          </a:xfrm>
        </p:grpSpPr>
        <p:grpSp>
          <p:nvGrpSpPr>
            <p:cNvPr id="72" name="组合 71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91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2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87" name="组合 86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89" name="椭圆 88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90" name="椭圆 89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88" name="椭圆 87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85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86" name="文本框 11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李玥彤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组合 74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83" name="文本框 10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102301106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81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文本框 71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ESFP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7" name="文本框 73"/>
            <p:cNvSpPr txBox="1"/>
            <p:nvPr/>
          </p:nvSpPr>
          <p:spPr>
            <a:xfrm>
              <a:off x="1780353" y="1956175"/>
              <a:ext cx="42827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小程序前端从界面到交互的实现工作。完成了帖子列表、详情页、发帖页等核心页面搭建，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80" name="文本框 113"/>
            <p:cNvSpPr txBox="1"/>
            <p:nvPr/>
          </p:nvSpPr>
          <p:spPr>
            <a:xfrm>
              <a:off x="643592" y="2614978"/>
              <a:ext cx="5540020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实现点赞、图片上传等交互功能，并对页面跳转逻辑进行统一封装，保障操作流程顺畅。此次经历不仅让我扎实掌握了小程序开发技能，更完成了从理论到实践的重要跨越。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116995" y="1030673"/>
            <a:ext cx="5636871" cy="2332269"/>
            <a:chOff x="526648" y="1311813"/>
            <a:chExt cx="5636871" cy="2332269"/>
          </a:xfrm>
        </p:grpSpPr>
        <p:grpSp>
          <p:nvGrpSpPr>
            <p:cNvPr id="51" name="组合 50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70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1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68" name="椭圆 67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69" name="椭圆 68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67" name="椭圆 66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64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文本框 240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贺之梅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62" name="文本框 237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102301108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3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60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文本框 234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INFJ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56" name="文本框 229"/>
            <p:cNvSpPr txBox="1"/>
            <p:nvPr/>
          </p:nvSpPr>
          <p:spPr>
            <a:xfrm>
              <a:off x="2194390" y="1980865"/>
              <a:ext cx="34614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管理后台前端，参与前端设计，与后端对接管理，合作完成前端界面搭建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59" name="文本框 232"/>
            <p:cNvSpPr txBox="1"/>
            <p:nvPr/>
          </p:nvSpPr>
          <p:spPr>
            <a:xfrm>
              <a:off x="665823" y="2620340"/>
              <a:ext cx="5367651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从设计到代码的转化需要耐心调试。掌握了前端工具链使用，学会了解决资源路径和兼容性问题。虽然遇到布局偏差等挑战，但最终完成页面的成就感让我对前端开发更有信心。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60911" y="3520317"/>
            <a:ext cx="5636871" cy="2376082"/>
            <a:chOff x="526648" y="1311813"/>
            <a:chExt cx="5636871" cy="2376082"/>
          </a:xfrm>
        </p:grpSpPr>
        <p:grpSp>
          <p:nvGrpSpPr>
            <p:cNvPr id="30" name="组合 29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49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45" name="组合 44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47" name="椭圆 46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48" name="椭圆 47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46" name="椭圆 45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43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文本框 265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俞欢殷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41" name="文本框 262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102301303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2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39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文本框 259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ISTP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5" name="文本框 254"/>
            <p:cNvSpPr txBox="1"/>
            <p:nvPr/>
          </p:nvSpPr>
          <p:spPr>
            <a:xfrm>
              <a:off x="2213869" y="2019905"/>
              <a:ext cx="29068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参与了基于</a:t>
              </a:r>
              <a:r>
                <a:rPr lang="en-US" altLang="zh-CN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FastAPI</a:t>
              </a: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与</a:t>
              </a:r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Celery</a:t>
              </a:r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的异步后端架构设计。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38" name="文本框 257"/>
            <p:cNvSpPr txBox="1"/>
            <p:nvPr/>
          </p:nvSpPr>
          <p:spPr>
            <a:xfrm>
              <a:off x="643592" y="2664153"/>
              <a:ext cx="5519923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确保</a:t>
              </a: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AI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智能体服务与订单、帖子状态流转间的高效协同。通过将业务逻辑模块化，协助前端小程序与管理后台的快速迭代，为前后端并行开发提供帮助。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117329" y="3522059"/>
            <a:ext cx="5748453" cy="2317743"/>
            <a:chOff x="526648" y="1311813"/>
            <a:chExt cx="5748453" cy="2317743"/>
          </a:xfrm>
        </p:grpSpPr>
        <p:grpSp>
          <p:nvGrpSpPr>
            <p:cNvPr id="9" name="组合 8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28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9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26" name="椭圆 25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27" name="椭圆 26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25" name="椭圆 24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22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文本框 290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丁浚哲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20" name="文本框 287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102301437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1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18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文本框 284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INFJ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4" name="文本框 279"/>
            <p:cNvSpPr txBox="1"/>
            <p:nvPr/>
          </p:nvSpPr>
          <p:spPr>
            <a:xfrm>
              <a:off x="1685261" y="1953202"/>
              <a:ext cx="45898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项目</a:t>
              </a:r>
              <a:r>
                <a:rPr lang="en-US" altLang="zh-CN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UX</a:t>
              </a: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设计，从制定全局规范，到完成高保真可交互原型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17" name="文本框 282"/>
            <p:cNvSpPr txBox="1"/>
            <p:nvPr/>
          </p:nvSpPr>
          <p:spPr>
            <a:xfrm>
              <a:off x="749714" y="2605814"/>
              <a:ext cx="5283426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从制定全局规范，到完成高保真可交互原型，再到输出前端切图与标注项目</a:t>
              </a:r>
              <a:r>
                <a:rPr lang="en-US" altLang="zh-CN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UX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设计，从制定全局规范，到完成高保真可交互原型，再到输出前端切图与标注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8868" y="273522"/>
            <a:ext cx="3105177" cy="52322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团队分工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60911" y="1030674"/>
            <a:ext cx="5636871" cy="2327287"/>
            <a:chOff x="526648" y="1311813"/>
            <a:chExt cx="5636871" cy="2327287"/>
          </a:xfrm>
        </p:grpSpPr>
        <p:grpSp>
          <p:nvGrpSpPr>
            <p:cNvPr id="98" name="组合 97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117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18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113" name="组合 112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115" name="椭圆 114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116" name="椭圆 115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114" name="椭圆 113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0" name="组合 99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111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2" name="文本框 11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陈泽荣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01" name="组合 100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109" name="文本框 10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102301438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10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2" name="组合 101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107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8" name="文本框 71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ESFJ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03" name="文本框 73"/>
            <p:cNvSpPr txBox="1"/>
            <p:nvPr/>
          </p:nvSpPr>
          <p:spPr>
            <a:xfrm>
              <a:off x="1614957" y="1902993"/>
              <a:ext cx="4008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项目</a:t>
              </a:r>
              <a:r>
                <a:rPr lang="en-US" altLang="zh-CN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UI</a:t>
              </a: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设计、原型搭建，梳理落地页面跳转逻辑并完成原型规范标注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106" name="文本框 113"/>
            <p:cNvSpPr txBox="1"/>
            <p:nvPr/>
          </p:nvSpPr>
          <p:spPr>
            <a:xfrm>
              <a:off x="630677" y="2615358"/>
              <a:ext cx="5312082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确保注册、登录、内容发布等功能的视觉统一与交互流畅。学习并熟练使用了</a:t>
              </a:r>
              <a:r>
                <a:rPr lang="en-US" altLang="zh-CN" sz="14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pixso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、</a:t>
              </a:r>
              <a:r>
                <a:rPr lang="en-US" altLang="zh-CN" sz="1400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figma</a:t>
              </a: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等软件，对于软件工程这门课程有了更深入的了解。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116995" y="1030673"/>
            <a:ext cx="5636871" cy="2335530"/>
            <a:chOff x="526648" y="1311813"/>
            <a:chExt cx="5636871" cy="2335530"/>
          </a:xfrm>
        </p:grpSpPr>
        <p:grpSp>
          <p:nvGrpSpPr>
            <p:cNvPr id="77" name="组合 76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96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7" name="Round Same Side Corner Rectangle 5"/>
              <p:cNvSpPr/>
              <p:nvPr/>
            </p:nvSpPr>
            <p:spPr>
              <a:xfrm rot="10800000">
                <a:off x="3975903" y="4318230"/>
                <a:ext cx="5972535" cy="916361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92" name="组合 91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94" name="椭圆 93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95" name="椭圆 94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93" name="椭圆 92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90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1" name="文本框 240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赵鑫鑫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80" name="组合 79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88" name="文本框 237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102301512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86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87" name="文本框 234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LMIS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82" name="文本框 229"/>
            <p:cNvSpPr txBox="1"/>
            <p:nvPr/>
          </p:nvSpPr>
          <p:spPr>
            <a:xfrm>
              <a:off x="1793898" y="1978316"/>
              <a:ext cx="33585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后端仓库管理，参与构建了高性能的服务端渲染 后台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85" name="文本框 232"/>
            <p:cNvSpPr txBox="1"/>
            <p:nvPr/>
          </p:nvSpPr>
          <p:spPr>
            <a:xfrm>
              <a:off x="736426" y="2623601"/>
              <a:ext cx="5283426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通过这次的实践，我收获了不在止步于理论上的知识，更积累了在团队中沟通，合作的重要性，高效地完成代码编写离不开团队的合作与沟通。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60911" y="3520317"/>
            <a:ext cx="5636871" cy="2305269"/>
            <a:chOff x="526648" y="1311813"/>
            <a:chExt cx="5636871" cy="2305269"/>
          </a:xfrm>
        </p:grpSpPr>
        <p:grpSp>
          <p:nvGrpSpPr>
            <p:cNvPr id="56" name="组合 55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75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6" name="Round Same Side Corner Rectangle 5"/>
              <p:cNvSpPr/>
              <p:nvPr/>
            </p:nvSpPr>
            <p:spPr>
              <a:xfrm rot="10800000">
                <a:off x="3975903" y="4229420"/>
                <a:ext cx="5972535" cy="1005172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73" name="椭圆 72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74" name="椭圆 73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72" name="椭圆 71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69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文本框 265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王心宏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67" name="文本框 262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102301522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68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65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文本框 259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ESFP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61" name="文本框 254"/>
            <p:cNvSpPr txBox="1"/>
            <p:nvPr/>
          </p:nvSpPr>
          <p:spPr>
            <a:xfrm>
              <a:off x="1712078" y="1874987"/>
              <a:ext cx="43663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负责系统的测试与前后端接口联调，成功解决了发帖模块中字段结构不一致的问题。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64" name="文本框 257"/>
            <p:cNvSpPr txBox="1"/>
            <p:nvPr/>
          </p:nvSpPr>
          <p:spPr>
            <a:xfrm>
              <a:off x="703368" y="2567397"/>
              <a:ext cx="5283426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打通了从小程序到后端数据库的数据链路；同时完成了用户认证与核心业务流程的闭环测试，确保了注册、登录及内容发布等关键功能的稳定性，实现了项目从模拟数据到真实交互的质变。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117329" y="3522059"/>
            <a:ext cx="5636871" cy="2314932"/>
            <a:chOff x="526648" y="1311813"/>
            <a:chExt cx="5636871" cy="2314932"/>
          </a:xfrm>
        </p:grpSpPr>
        <p:grpSp>
          <p:nvGrpSpPr>
            <p:cNvPr id="35" name="组合 34"/>
            <p:cNvGrpSpPr/>
            <p:nvPr/>
          </p:nvGrpSpPr>
          <p:grpSpPr>
            <a:xfrm>
              <a:off x="526648" y="1311813"/>
              <a:ext cx="5636871" cy="2305269"/>
              <a:chOff x="3975903" y="3056642"/>
              <a:chExt cx="5972538" cy="2177950"/>
            </a:xfrm>
          </p:grpSpPr>
          <p:sp>
            <p:nvSpPr>
              <p:cNvPr id="54" name="Rounded Rectangle 3"/>
              <p:cNvSpPr/>
              <p:nvPr/>
            </p:nvSpPr>
            <p:spPr>
              <a:xfrm>
                <a:off x="3975904" y="3056642"/>
                <a:ext cx="5972537" cy="2177950"/>
              </a:xfrm>
              <a:prstGeom prst="roundRect">
                <a:avLst>
                  <a:gd name="adj" fmla="val 9203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55" name="Round Same Side Corner Rectangle 5"/>
              <p:cNvSpPr/>
              <p:nvPr/>
            </p:nvSpPr>
            <p:spPr>
              <a:xfrm rot="10800000">
                <a:off x="3975903" y="4231066"/>
                <a:ext cx="5972535" cy="1003525"/>
              </a:xfrm>
              <a:prstGeom prst="round2SameRect">
                <a:avLst>
                  <a:gd name="adj1" fmla="val 20520"/>
                  <a:gd name="adj2" fmla="val 0"/>
                </a:avLst>
              </a:prstGeom>
              <a:gradFill>
                <a:gsLst>
                  <a:gs pos="0">
                    <a:srgbClr val="8EE7EB"/>
                  </a:gs>
                  <a:gs pos="100000">
                    <a:srgbClr val="5497D2"/>
                  </a:gs>
                </a:gsLst>
                <a:lin ang="2700000" scaled="0"/>
              </a:gradFill>
              <a:ln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en-US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665823" y="1464950"/>
              <a:ext cx="1070616" cy="1070616"/>
              <a:chOff x="1321562" y="2011020"/>
              <a:chExt cx="2258378" cy="2258378"/>
            </a:xfrm>
          </p:grpSpPr>
          <p:grpSp>
            <p:nvGrpSpPr>
              <p:cNvPr id="50" name="组合 49"/>
              <p:cNvGrpSpPr/>
              <p:nvPr/>
            </p:nvGrpSpPr>
            <p:grpSpPr>
              <a:xfrm>
                <a:off x="1321562" y="2011020"/>
                <a:ext cx="2258378" cy="2258378"/>
                <a:chOff x="1970145" y="2156665"/>
                <a:chExt cx="1698422" cy="1698422"/>
              </a:xfrm>
            </p:grpSpPr>
            <p:sp>
              <p:nvSpPr>
                <p:cNvPr id="52" name="椭圆 51"/>
                <p:cNvSpPr/>
                <p:nvPr/>
              </p:nvSpPr>
              <p:spPr>
                <a:xfrm>
                  <a:off x="1970145" y="2156665"/>
                  <a:ext cx="1698422" cy="1698422"/>
                </a:xfrm>
                <a:prstGeom prst="ellipse">
                  <a:avLst/>
                </a:prstGeom>
                <a:solidFill>
                  <a:srgbClr val="8EE7EB">
                    <a:alpha val="14000"/>
                  </a:srgbClr>
                </a:solidFill>
                <a:ln>
                  <a:solidFill>
                    <a:schemeClr val="bg1"/>
                  </a:solidFill>
                </a:ln>
                <a:effectLst>
                  <a:innerShdw blurRad="50800" dist="12700" dir="13500000">
                    <a:prstClr val="black">
                      <a:alpha val="2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53" name="椭圆 52"/>
                <p:cNvSpPr/>
                <p:nvPr/>
              </p:nvSpPr>
              <p:spPr>
                <a:xfrm>
                  <a:off x="2147163" y="2333683"/>
                  <a:ext cx="1344386" cy="1344386"/>
                </a:xfrm>
                <a:prstGeom prst="ellipse">
                  <a:avLst/>
                </a:prstGeom>
                <a:gradFill>
                  <a:gsLst>
                    <a:gs pos="20000">
                      <a:srgbClr val="8EE7EB"/>
                    </a:gs>
                    <a:gs pos="100000">
                      <a:srgbClr val="5497D2"/>
                    </a:gs>
                  </a:gsLst>
                  <a:path path="circle">
                    <a:fillToRect r="100000" b="100000"/>
                  </a:path>
                </a:gradFill>
                <a:ln>
                  <a:noFill/>
                </a:ln>
                <a:effectLst>
                  <a:outerShdw blurRad="101600" dist="38100" dir="2700000" algn="tl" rotWithShape="0">
                    <a:srgbClr val="0B54A2">
                      <a:alpha val="25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>
                  <a:defPPr>
                    <a:defRPr lang="zh-CN">
                      <a:solidFill>
                        <a:schemeClr val="lt1"/>
                      </a:solidFill>
                    </a:defRPr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Medium" panose="020B0600000000000000" pitchFamily="34" charset="-122"/>
                    <a:cs typeface="Arial Unicode MS" panose="020B060402020202020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sp>
            <p:nvSpPr>
              <p:cNvPr id="51" name="椭圆 50"/>
              <p:cNvSpPr/>
              <p:nvPr/>
            </p:nvSpPr>
            <p:spPr>
              <a:xfrm>
                <a:off x="1673393" y="2362851"/>
                <a:ext cx="1554716" cy="1554716"/>
              </a:xfrm>
              <a:prstGeom prst="ellipse">
                <a:avLst/>
              </a:prstGeom>
              <a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1893478" y="1525254"/>
              <a:ext cx="1048994" cy="366330"/>
              <a:chOff x="1745671" y="4484317"/>
              <a:chExt cx="1440874" cy="366330"/>
            </a:xfrm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grpSpPr>
          <p:sp>
            <p:nvSpPr>
              <p:cNvPr id="48" name="圆角矩形 3"/>
              <p:cNvSpPr/>
              <p:nvPr/>
            </p:nvSpPr>
            <p:spPr>
              <a:xfrm>
                <a:off x="1745671" y="4504777"/>
                <a:ext cx="1440874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文本框 290"/>
              <p:cNvSpPr txBox="1"/>
              <p:nvPr/>
            </p:nvSpPr>
            <p:spPr>
              <a:xfrm>
                <a:off x="1829283" y="4484317"/>
                <a:ext cx="1277937" cy="3627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李帅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3037962" y="1542176"/>
              <a:ext cx="1116874" cy="345870"/>
              <a:chOff x="3183121" y="1627296"/>
              <a:chExt cx="1116874" cy="345870"/>
            </a:xfrm>
          </p:grpSpPr>
          <p:sp>
            <p:nvSpPr>
              <p:cNvPr id="46" name="文本框 287"/>
              <p:cNvSpPr txBox="1"/>
              <p:nvPr/>
            </p:nvSpPr>
            <p:spPr>
              <a:xfrm>
                <a:off x="3217061" y="1646836"/>
                <a:ext cx="1048994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rgbClr val="5A9FD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172309011</a:t>
                </a:r>
                <a:endParaRPr lang="zh-CN" altLang="en-US" sz="1200" b="1" dirty="0">
                  <a:solidFill>
                    <a:srgbClr val="5A9F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7" name="圆角矩形 3"/>
              <p:cNvSpPr/>
              <p:nvPr/>
            </p:nvSpPr>
            <p:spPr>
              <a:xfrm>
                <a:off x="3183121" y="1627296"/>
                <a:ext cx="1116874" cy="345870"/>
              </a:xfrm>
              <a:prstGeom prst="roundRect">
                <a:avLst>
                  <a:gd name="adj" fmla="val 50000"/>
                </a:avLst>
              </a:prstGeom>
              <a:noFill/>
              <a:ln w="25400">
                <a:gradFill>
                  <a:gsLst>
                    <a:gs pos="0">
                      <a:srgbClr val="8EE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rgbClr val="5A9FD4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4250326" y="1536972"/>
              <a:ext cx="794443" cy="345870"/>
              <a:chOff x="4437314" y="1558894"/>
              <a:chExt cx="794443" cy="345870"/>
            </a:xfrm>
          </p:grpSpPr>
          <p:sp>
            <p:nvSpPr>
              <p:cNvPr id="44" name="圆角矩形 3"/>
              <p:cNvSpPr/>
              <p:nvPr/>
            </p:nvSpPr>
            <p:spPr>
              <a:xfrm>
                <a:off x="4437314" y="1558894"/>
                <a:ext cx="794443" cy="34587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8EE7EB"/>
                  </a:gs>
                  <a:gs pos="100000">
                    <a:srgbClr val="5497D2"/>
                  </a:gs>
                </a:gsLst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文本框 284"/>
              <p:cNvSpPr txBox="1"/>
              <p:nvPr/>
            </p:nvSpPr>
            <p:spPr>
              <a:xfrm>
                <a:off x="4469146" y="1584256"/>
                <a:ext cx="730778" cy="2951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ESTJ</a:t>
                </a:r>
                <a:endPara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40" name="文本框 279"/>
            <p:cNvSpPr txBox="1"/>
            <p:nvPr/>
          </p:nvSpPr>
          <p:spPr>
            <a:xfrm>
              <a:off x="1791644" y="1951534"/>
              <a:ext cx="39112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接口文档编写、后端开发、</a:t>
              </a:r>
              <a:r>
                <a:rPr lang="en-US" altLang="zh-CN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AI</a:t>
              </a: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+mn-ea"/>
                  <a:sym typeface="+mn-lt"/>
                </a:rPr>
                <a:t>功能接入、前端优化及前后端对接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43" name="文本框 282"/>
            <p:cNvSpPr txBox="1"/>
            <p:nvPr/>
          </p:nvSpPr>
          <p:spPr>
            <a:xfrm>
              <a:off x="665489" y="2603003"/>
              <a:ext cx="5283426" cy="10237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在项目中完成了核心业务接口的开发与调试，优化了前端交互体验，并高效完成前后端联调。通过本次实践，提升了全栈开发能力，加深了对系统协作与数据交互逻辑的理解。</a:t>
              </a:r>
              <a:endPara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 rot="16200000">
            <a:off x="2667001" y="-2667000"/>
            <a:ext cx="6857999" cy="12192000"/>
          </a:xfrm>
          <a:custGeom>
            <a:avLst/>
            <a:gdLst>
              <a:gd name="connsiteX0" fmla="*/ 6857999 w 6857999"/>
              <a:gd name="connsiteY0" fmla="*/ 0 h 12192000"/>
              <a:gd name="connsiteX1" fmla="*/ 6857999 w 6857999"/>
              <a:gd name="connsiteY1" fmla="*/ 12192000 h 12192000"/>
              <a:gd name="connsiteX2" fmla="*/ 0 w 6857999"/>
              <a:gd name="connsiteY2" fmla="*/ 12191999 h 12192000"/>
              <a:gd name="connsiteX3" fmla="*/ 0 w 6857999"/>
              <a:gd name="connsiteY3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7999" h="12192000">
                <a:moveTo>
                  <a:pt x="6857999" y="0"/>
                </a:moveTo>
                <a:lnTo>
                  <a:pt x="6857999" y="12192000"/>
                </a:lnTo>
                <a:lnTo>
                  <a:pt x="0" y="12191999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8692288" y="5439147"/>
            <a:ext cx="677270" cy="60070"/>
          </a:xfrm>
          <a:prstGeom prst="rect">
            <a:avLst/>
          </a:prstGeom>
          <a:solidFill>
            <a:srgbClr val="346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909912" y="3552879"/>
            <a:ext cx="3572152" cy="923330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系统设计</a:t>
            </a:r>
            <a:endParaRPr lang="zh-CN" altLang="en-US" sz="54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9" name="Rectangle 3"/>
          <p:cNvSpPr/>
          <p:nvPr/>
        </p:nvSpPr>
        <p:spPr bwMode="auto">
          <a:xfrm>
            <a:off x="4847357" y="4567608"/>
            <a:ext cx="4576275" cy="581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900" spc="1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Lorem ipsum dolor sit amet, consectetuer dipiscing elit, sed diam </a:t>
            </a:r>
            <a:endParaRPr lang="en-US" altLang="zh-CN" sz="900" spc="1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900" spc="1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nonummy nibheuismod tincidunt ut laoreet dolore magna aliquam erat volutpat. Ut wisi enim ad minim veniam</a:t>
            </a:r>
            <a:endParaRPr lang="zh-CN" altLang="zh-CN" sz="900" spc="1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0" name="TextBox 30"/>
          <p:cNvSpPr txBox="1"/>
          <p:nvPr/>
        </p:nvSpPr>
        <p:spPr>
          <a:xfrm>
            <a:off x="6672850" y="1572794"/>
            <a:ext cx="29202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600"/>
            <a:r>
              <a:rPr lang="en-US" altLang="zh-CN" sz="13800" dirty="0">
                <a:ln w="19050">
                  <a:solidFill>
                    <a:srgbClr val="346D9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02</a:t>
            </a:r>
            <a:endParaRPr lang="zh-CN" altLang="en-US" sz="13800" dirty="0">
              <a:ln w="19050">
                <a:solidFill>
                  <a:srgbClr val="346D90"/>
                </a:solidFill>
              </a:ln>
              <a:noFill/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sp>
        <p:nvSpPr>
          <p:cNvPr id="11" name="TextBox 30"/>
          <p:cNvSpPr txBox="1"/>
          <p:nvPr/>
        </p:nvSpPr>
        <p:spPr>
          <a:xfrm>
            <a:off x="6479575" y="3048467"/>
            <a:ext cx="9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rPr>
              <a:t>PART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9411109" y="435598"/>
            <a:ext cx="2262129" cy="307777"/>
            <a:chOff x="4372797" y="625522"/>
            <a:chExt cx="2262129" cy="307777"/>
          </a:xfrm>
        </p:grpSpPr>
        <p:sp>
          <p:nvSpPr>
            <p:cNvPr id="24" name="文本框 23"/>
            <p:cNvSpPr txBox="1"/>
            <p:nvPr/>
          </p:nvSpPr>
          <p:spPr>
            <a:xfrm>
              <a:off x="609118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未来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231992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发展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37279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346D90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拼搏</a:t>
              </a:r>
              <a:endParaRPr lang="zh-CN" altLang="en-US" sz="1400" dirty="0">
                <a:solidFill>
                  <a:srgbClr val="346D9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4913579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5772774" y="779410"/>
              <a:ext cx="321370" cy="0"/>
            </a:xfrm>
            <a:prstGeom prst="line">
              <a:avLst/>
            </a:prstGeom>
            <a:ln w="12700">
              <a:solidFill>
                <a:srgbClr val="346D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04190" y="408940"/>
            <a:ext cx="796099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ClrTx/>
              <a:buSzTx/>
              <a:buFont typeface="Wingdings" panose="05000000000000000000" pitchFamily="2" charset="2"/>
              <a:buChar char="ü"/>
            </a:pPr>
            <a:r>
              <a:rPr lang="zh-CN" altLang="en-US" sz="28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阿里巴巴普惠体 Medium" panose="00020600040101010101" pitchFamily="18" charset="-122"/>
              </a:rPr>
              <a:t>系统设计：核心架构与技术栈</a:t>
            </a:r>
            <a:endParaRPr lang="zh-CN" altLang="en-US" sz="2800" dirty="0">
              <a:solidFill>
                <a:srgbClr val="1B1B1B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215096" y="1458425"/>
            <a:ext cx="5529750" cy="4779758"/>
          </a:xfrm>
          <a:custGeom>
            <a:avLst/>
            <a:gdLst>
              <a:gd name="connsiteX0" fmla="*/ 206254 w 4143023"/>
              <a:gd name="connsiteY0" fmla="*/ 0 h 3428999"/>
              <a:gd name="connsiteX1" fmla="*/ 4143023 w 4143023"/>
              <a:gd name="connsiteY1" fmla="*/ 0 h 3428999"/>
              <a:gd name="connsiteX2" fmla="*/ 4143023 w 4143023"/>
              <a:gd name="connsiteY2" fmla="*/ 3428999 h 3428999"/>
              <a:gd name="connsiteX3" fmla="*/ 206254 w 4143023"/>
              <a:gd name="connsiteY3" fmla="*/ 3428999 h 3428999"/>
              <a:gd name="connsiteX4" fmla="*/ 0 w 4143023"/>
              <a:gd name="connsiteY4" fmla="*/ 3222745 h 3428999"/>
              <a:gd name="connsiteX5" fmla="*/ 0 w 4143023"/>
              <a:gd name="connsiteY5" fmla="*/ 206254 h 3428999"/>
              <a:gd name="connsiteX6" fmla="*/ 206254 w 4143023"/>
              <a:gd name="connsiteY6" fmla="*/ 0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3023" h="3428998">
                <a:moveTo>
                  <a:pt x="206254" y="0"/>
                </a:moveTo>
                <a:lnTo>
                  <a:pt x="4143023" y="0"/>
                </a:lnTo>
                <a:lnTo>
                  <a:pt x="4143023" y="3428999"/>
                </a:lnTo>
                <a:lnTo>
                  <a:pt x="206254" y="3428999"/>
                </a:lnTo>
                <a:cubicBezTo>
                  <a:pt x="92343" y="3428999"/>
                  <a:pt x="0" y="3336656"/>
                  <a:pt x="0" y="3222745"/>
                </a:cubicBezTo>
                <a:lnTo>
                  <a:pt x="0" y="206254"/>
                </a:lnTo>
                <a:cubicBezTo>
                  <a:pt x="0" y="92343"/>
                  <a:pt x="92343" y="0"/>
                  <a:pt x="206254" y="0"/>
                </a:cubicBezTo>
                <a:close/>
              </a:path>
            </a:pathLst>
          </a:custGeom>
          <a:gradFill>
            <a:gsLst>
              <a:gs pos="1000">
                <a:schemeClr val="bg1"/>
              </a:gs>
              <a:gs pos="100000">
                <a:srgbClr val="F2F2F2"/>
              </a:gs>
            </a:gsLst>
            <a:lin ang="27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27" name="组合 26"/>
          <p:cNvGrpSpPr/>
          <p:nvPr>
            <p:custDataLst>
              <p:tags r:id="rId1"/>
            </p:custDataLst>
          </p:nvPr>
        </p:nvGrpSpPr>
        <p:grpSpPr>
          <a:xfrm>
            <a:off x="866210" y="1095606"/>
            <a:ext cx="1999729" cy="368082"/>
            <a:chOff x="1577975" y="1475335"/>
            <a:chExt cx="2000250" cy="368178"/>
          </a:xfrm>
        </p:grpSpPr>
        <p:sp>
          <p:nvSpPr>
            <p:cNvPr id="28" name="任意多边形 27"/>
            <p:cNvSpPr/>
            <p:nvPr>
              <p:custDataLst>
                <p:tags r:id="rId2"/>
              </p:custDataLst>
            </p:nvPr>
          </p:nvSpPr>
          <p:spPr>
            <a:xfrm>
              <a:off x="1577975" y="1475335"/>
              <a:ext cx="2000250" cy="368178"/>
            </a:xfrm>
            <a:custGeom>
              <a:avLst/>
              <a:gdLst>
                <a:gd name="connsiteX0" fmla="*/ 216058 w 2000250"/>
                <a:gd name="connsiteY0" fmla="*/ 0 h 368178"/>
                <a:gd name="connsiteX1" fmla="*/ 1784192 w 2000250"/>
                <a:gd name="connsiteY1" fmla="*/ 0 h 368178"/>
                <a:gd name="connsiteX2" fmla="*/ 2000250 w 2000250"/>
                <a:gd name="connsiteY2" fmla="*/ 216058 h 368178"/>
                <a:gd name="connsiteX3" fmla="*/ 2000250 w 2000250"/>
                <a:gd name="connsiteY3" fmla="*/ 368178 h 368178"/>
                <a:gd name="connsiteX4" fmla="*/ 0 w 2000250"/>
                <a:gd name="connsiteY4" fmla="*/ 368178 h 368178"/>
                <a:gd name="connsiteX5" fmla="*/ 0 w 2000250"/>
                <a:gd name="connsiteY5" fmla="*/ 216058 h 368178"/>
                <a:gd name="connsiteX6" fmla="*/ 216058 w 2000250"/>
                <a:gd name="connsiteY6" fmla="*/ 0 h 36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0250" h="368178">
                  <a:moveTo>
                    <a:pt x="216058" y="0"/>
                  </a:moveTo>
                  <a:lnTo>
                    <a:pt x="1784192" y="0"/>
                  </a:lnTo>
                  <a:cubicBezTo>
                    <a:pt x="1903518" y="0"/>
                    <a:pt x="2000250" y="96732"/>
                    <a:pt x="2000250" y="216058"/>
                  </a:cubicBezTo>
                  <a:lnTo>
                    <a:pt x="2000250" y="368178"/>
                  </a:lnTo>
                  <a:lnTo>
                    <a:pt x="0" y="368178"/>
                  </a:lnTo>
                  <a:lnTo>
                    <a:pt x="0" y="216058"/>
                  </a:lnTo>
                  <a:cubicBezTo>
                    <a:pt x="0" y="96732"/>
                    <a:pt x="96732" y="0"/>
                    <a:pt x="216058" y="0"/>
                  </a:cubicBezTo>
                  <a:close/>
                </a:path>
              </a:pathLst>
            </a:custGeom>
            <a:solidFill>
              <a:srgbClr val="346D90"/>
            </a:solidFill>
            <a:ln w="127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29" name="文本框 46"/>
            <p:cNvSpPr txBox="1"/>
            <p:nvPr>
              <p:custDataLst>
                <p:tags r:id="rId3"/>
              </p:custDataLst>
            </p:nvPr>
          </p:nvSpPr>
          <p:spPr>
            <a:xfrm>
              <a:off x="1657698" y="1487852"/>
              <a:ext cx="1840804" cy="33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核心架构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sp>
        <p:nvSpPr>
          <p:cNvPr id="34" name="任意多边形 33"/>
          <p:cNvSpPr/>
          <p:nvPr/>
        </p:nvSpPr>
        <p:spPr>
          <a:xfrm>
            <a:off x="6230471" y="1445305"/>
            <a:ext cx="5432611" cy="4779757"/>
          </a:xfrm>
          <a:custGeom>
            <a:avLst/>
            <a:gdLst>
              <a:gd name="connsiteX0" fmla="*/ 206254 w 4143023"/>
              <a:gd name="connsiteY0" fmla="*/ 0 h 3428999"/>
              <a:gd name="connsiteX1" fmla="*/ 4143023 w 4143023"/>
              <a:gd name="connsiteY1" fmla="*/ 0 h 3428999"/>
              <a:gd name="connsiteX2" fmla="*/ 4143023 w 4143023"/>
              <a:gd name="connsiteY2" fmla="*/ 3428999 h 3428999"/>
              <a:gd name="connsiteX3" fmla="*/ 206254 w 4143023"/>
              <a:gd name="connsiteY3" fmla="*/ 3428999 h 3428999"/>
              <a:gd name="connsiteX4" fmla="*/ 0 w 4143023"/>
              <a:gd name="connsiteY4" fmla="*/ 3222745 h 3428999"/>
              <a:gd name="connsiteX5" fmla="*/ 0 w 4143023"/>
              <a:gd name="connsiteY5" fmla="*/ 206254 h 3428999"/>
              <a:gd name="connsiteX6" fmla="*/ 206254 w 4143023"/>
              <a:gd name="connsiteY6" fmla="*/ 0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3023" h="3428998">
                <a:moveTo>
                  <a:pt x="206254" y="0"/>
                </a:moveTo>
                <a:lnTo>
                  <a:pt x="4143023" y="0"/>
                </a:lnTo>
                <a:lnTo>
                  <a:pt x="4143023" y="3428999"/>
                </a:lnTo>
                <a:lnTo>
                  <a:pt x="206254" y="3428999"/>
                </a:lnTo>
                <a:cubicBezTo>
                  <a:pt x="92343" y="3428999"/>
                  <a:pt x="0" y="3336656"/>
                  <a:pt x="0" y="3222745"/>
                </a:cubicBezTo>
                <a:lnTo>
                  <a:pt x="0" y="206254"/>
                </a:lnTo>
                <a:cubicBezTo>
                  <a:pt x="0" y="92343"/>
                  <a:pt x="92343" y="0"/>
                  <a:pt x="206254" y="0"/>
                </a:cubicBezTo>
                <a:close/>
              </a:path>
            </a:pathLst>
          </a:custGeom>
          <a:gradFill>
            <a:gsLst>
              <a:gs pos="1000">
                <a:schemeClr val="bg1"/>
              </a:gs>
              <a:gs pos="100000">
                <a:srgbClr val="F2F2F2"/>
              </a:gs>
            </a:gsLst>
            <a:lin ang="27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edium" panose="00020600040101010101" pitchFamily="18" charset="-122"/>
              <a:sym typeface="阿里巴巴普惠体 Medium" panose="00020600040101010101" pitchFamily="18" charset="-122"/>
            </a:endParaRPr>
          </a:p>
        </p:txBody>
      </p:sp>
      <p:grpSp>
        <p:nvGrpSpPr>
          <p:cNvPr id="35" name="组合 34"/>
          <p:cNvGrpSpPr/>
          <p:nvPr>
            <p:custDataLst>
              <p:tags r:id="rId4"/>
            </p:custDataLst>
          </p:nvPr>
        </p:nvGrpSpPr>
        <p:grpSpPr>
          <a:xfrm>
            <a:off x="6465456" y="1095606"/>
            <a:ext cx="1999729" cy="368082"/>
            <a:chOff x="1577975" y="1475335"/>
            <a:chExt cx="2000250" cy="368178"/>
          </a:xfrm>
        </p:grpSpPr>
        <p:sp>
          <p:nvSpPr>
            <p:cNvPr id="36" name="任意多边形 35"/>
            <p:cNvSpPr/>
            <p:nvPr>
              <p:custDataLst>
                <p:tags r:id="rId5"/>
              </p:custDataLst>
            </p:nvPr>
          </p:nvSpPr>
          <p:spPr>
            <a:xfrm>
              <a:off x="1577975" y="1475335"/>
              <a:ext cx="2000250" cy="368178"/>
            </a:xfrm>
            <a:custGeom>
              <a:avLst/>
              <a:gdLst>
                <a:gd name="connsiteX0" fmla="*/ 216058 w 2000250"/>
                <a:gd name="connsiteY0" fmla="*/ 0 h 368178"/>
                <a:gd name="connsiteX1" fmla="*/ 1784192 w 2000250"/>
                <a:gd name="connsiteY1" fmla="*/ 0 h 368178"/>
                <a:gd name="connsiteX2" fmla="*/ 2000250 w 2000250"/>
                <a:gd name="connsiteY2" fmla="*/ 216058 h 368178"/>
                <a:gd name="connsiteX3" fmla="*/ 2000250 w 2000250"/>
                <a:gd name="connsiteY3" fmla="*/ 368178 h 368178"/>
                <a:gd name="connsiteX4" fmla="*/ 0 w 2000250"/>
                <a:gd name="connsiteY4" fmla="*/ 368178 h 368178"/>
                <a:gd name="connsiteX5" fmla="*/ 0 w 2000250"/>
                <a:gd name="connsiteY5" fmla="*/ 216058 h 368178"/>
                <a:gd name="connsiteX6" fmla="*/ 216058 w 2000250"/>
                <a:gd name="connsiteY6" fmla="*/ 0 h 36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0250" h="368178">
                  <a:moveTo>
                    <a:pt x="216058" y="0"/>
                  </a:moveTo>
                  <a:lnTo>
                    <a:pt x="1784192" y="0"/>
                  </a:lnTo>
                  <a:cubicBezTo>
                    <a:pt x="1903518" y="0"/>
                    <a:pt x="2000250" y="96732"/>
                    <a:pt x="2000250" y="216058"/>
                  </a:cubicBezTo>
                  <a:lnTo>
                    <a:pt x="2000250" y="368178"/>
                  </a:lnTo>
                  <a:lnTo>
                    <a:pt x="0" y="368178"/>
                  </a:lnTo>
                  <a:lnTo>
                    <a:pt x="0" y="216058"/>
                  </a:lnTo>
                  <a:cubicBezTo>
                    <a:pt x="0" y="96732"/>
                    <a:pt x="96732" y="0"/>
                    <a:pt x="216058" y="0"/>
                  </a:cubicBezTo>
                  <a:close/>
                </a:path>
              </a:pathLst>
            </a:custGeom>
            <a:solidFill>
              <a:srgbClr val="346D90"/>
            </a:solidFill>
            <a:ln w="127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  <p:sp>
          <p:nvSpPr>
            <p:cNvPr id="37" name="文本框 46"/>
            <p:cNvSpPr txBox="1"/>
            <p:nvPr>
              <p:custDataLst>
                <p:tags r:id="rId6"/>
              </p:custDataLst>
            </p:nvPr>
          </p:nvSpPr>
          <p:spPr>
            <a:xfrm>
              <a:off x="1657698" y="1487852"/>
              <a:ext cx="1840804" cy="33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Medium" panose="00020600040101010101" pitchFamily="18" charset="-122"/>
                  <a:sym typeface="阿里巴巴普惠体 Medium" panose="00020600040101010101" pitchFamily="18" charset="-122"/>
                </a:rPr>
                <a:t>核心技术栈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edium" panose="00020600040101010101" pitchFamily="18" charset="-122"/>
                <a:sym typeface="阿里巴巴普惠体 Medium" panose="00020600040101010101" pitchFamily="18" charset="-122"/>
              </a:endParaRPr>
            </a:p>
          </p:txBody>
        </p:sp>
      </p:grpSp>
      <p:graphicFrame>
        <p:nvGraphicFramePr>
          <p:cNvPr id="22" name="表格 3"/>
          <p:cNvGraphicFramePr>
            <a:graphicFrameLocks noGrp="1"/>
          </p:cNvGraphicFramePr>
          <p:nvPr/>
        </p:nvGraphicFramePr>
        <p:xfrm>
          <a:off x="301809" y="1540974"/>
          <a:ext cx="5419541" cy="45872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724907"/>
                <a:gridCol w="3694634"/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客户端层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(Client Layer)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/>
                        <a:t>移动端 </a:t>
                      </a:r>
                      <a:r>
                        <a:rPr lang="en-US" altLang="zh-CN" sz="1600" b="1" dirty="0"/>
                        <a:t>(C</a:t>
                      </a:r>
                      <a:r>
                        <a:rPr lang="zh-CN" altLang="en-US" sz="1600" b="1" dirty="0"/>
                        <a:t>端</a:t>
                      </a:r>
                      <a:r>
                        <a:rPr lang="en-US" altLang="zh-CN" sz="1600" b="1" dirty="0"/>
                        <a:t>)</a:t>
                      </a:r>
                      <a:r>
                        <a:rPr lang="zh-CN" altLang="en-US" sz="1600" b="1" dirty="0"/>
                        <a:t>：</a:t>
                      </a:r>
                      <a:r>
                        <a:rPr lang="zh-CN" altLang="en-US" sz="1600" dirty="0"/>
                        <a:t>面向学生用户，提供即用即走的互助服务。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/>
                        <a:t>管理端 </a:t>
                      </a:r>
                      <a:r>
                        <a:rPr lang="en-US" altLang="zh-CN" sz="1600" b="1" dirty="0"/>
                        <a:t>(B</a:t>
                      </a:r>
                      <a:r>
                        <a:rPr lang="zh-CN" altLang="en-US" sz="1600" b="1" dirty="0"/>
                        <a:t>端</a:t>
                      </a:r>
                      <a:r>
                        <a:rPr lang="en-US" altLang="zh-CN" sz="1600" b="1" dirty="0"/>
                        <a:t>)</a:t>
                      </a:r>
                      <a:r>
                        <a:rPr lang="zh-CN" altLang="en-US" sz="1600" b="1" dirty="0"/>
                        <a:t>：</a:t>
                      </a:r>
                      <a:r>
                        <a:rPr lang="zh-CN" altLang="en-US" sz="1600" dirty="0"/>
                        <a:t>面向管理员，提供可视化的内容监控与用户管理。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API </a:t>
                      </a:r>
                      <a:r>
                        <a:rPr lang="zh-CN" altLang="en-US" dirty="0"/>
                        <a:t>网关层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(Network Layer)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基于 </a:t>
                      </a:r>
                      <a:r>
                        <a:rPr lang="en-US" altLang="zh-CN" sz="1600" dirty="0"/>
                        <a:t>RESTful </a:t>
                      </a:r>
                      <a:r>
                        <a:rPr lang="zh-CN" altLang="en-US" sz="1600" dirty="0"/>
                        <a:t>风格的 </a:t>
                      </a:r>
                      <a:r>
                        <a:rPr lang="en-US" altLang="zh-CN" sz="1600" dirty="0"/>
                        <a:t>HTTP </a:t>
                      </a:r>
                      <a:r>
                        <a:rPr lang="zh-CN" altLang="en-US" sz="1600" dirty="0"/>
                        <a:t>协议交互。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统一认证鉴权 </a:t>
                      </a:r>
                      <a:r>
                        <a:rPr lang="en-US" altLang="zh-CN" sz="1600" dirty="0"/>
                        <a:t>(JWT Token) </a:t>
                      </a:r>
                      <a:r>
                        <a:rPr lang="zh-CN" altLang="en-US" sz="1600" dirty="0"/>
                        <a:t>与异常拦截。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应用服务层 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(Service Layer - Spring Boot)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/>
                        <a:t>业务模块</a:t>
                      </a:r>
                      <a:r>
                        <a:rPr lang="zh-CN" altLang="en-US" sz="1600" dirty="0"/>
                        <a:t>：用户中心 、任务大厅 、社区互动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/>
                        <a:t>智能中台</a:t>
                      </a:r>
                      <a:r>
                        <a:rPr lang="zh-CN" altLang="en-US" sz="1600" dirty="0"/>
                        <a:t>：</a:t>
                      </a:r>
                      <a:r>
                        <a:rPr lang="en-US" altLang="zh-CN" sz="1600" dirty="0"/>
                        <a:t>AI </a:t>
                      </a:r>
                      <a:r>
                        <a:rPr lang="zh-CN" altLang="en-US" sz="1600" dirty="0"/>
                        <a:t>内容审核 </a:t>
                      </a:r>
                      <a:r>
                        <a:rPr lang="en-US" altLang="zh-CN" sz="1600" dirty="0"/>
                        <a:t>(</a:t>
                      </a:r>
                      <a:r>
                        <a:rPr lang="en-US" altLang="zh-CN" sz="1600" dirty="0" err="1"/>
                        <a:t>SafetyBot</a:t>
                      </a:r>
                      <a:r>
                        <a:rPr lang="en-US" altLang="zh-CN" sz="1600" dirty="0"/>
                        <a:t>)</a:t>
                      </a:r>
                      <a:r>
                        <a:rPr lang="zh-CN" altLang="en-US" sz="1600" dirty="0"/>
                        <a:t>、智能分发。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/>
                        <a:t>公共服务</a:t>
                      </a:r>
                      <a:r>
                        <a:rPr lang="zh-CN" altLang="en-US" sz="1600" dirty="0"/>
                        <a:t>：文件存储 </a:t>
                      </a:r>
                      <a:r>
                        <a:rPr lang="en-US" altLang="zh-CN" sz="1600" dirty="0"/>
                        <a:t>(OSS)</a:t>
                      </a:r>
                      <a:r>
                        <a:rPr lang="zh-CN" altLang="en-US" sz="1600" dirty="0"/>
                        <a:t>、系统配置。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数据层 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(Data Layer)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/>
                        <a:t>结构化数据</a:t>
                      </a:r>
                      <a:r>
                        <a:rPr lang="zh-CN" altLang="en-US" sz="1600" dirty="0"/>
                        <a:t>：</a:t>
                      </a:r>
                      <a:r>
                        <a:rPr lang="en-US" altLang="zh-CN" sz="1600" dirty="0"/>
                        <a:t>MySQL 8.0 (</a:t>
                      </a:r>
                      <a:r>
                        <a:rPr lang="zh-CN" altLang="en-US" sz="1600" dirty="0"/>
                        <a:t>用户信息、交易订单、审核日志</a:t>
                      </a:r>
                      <a:r>
                        <a:rPr lang="en-US" altLang="zh-CN" sz="1600" dirty="0"/>
                        <a:t>)</a:t>
                      </a:r>
                      <a:r>
                        <a:rPr lang="zh-CN" altLang="en-US" sz="1600" dirty="0"/>
                        <a:t>。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b="1" dirty="0"/>
                        <a:t>非结构化数据</a:t>
                      </a:r>
                      <a:r>
                        <a:rPr lang="zh-CN" altLang="en-US" sz="1600" dirty="0"/>
                        <a:t>：阿里云 </a:t>
                      </a:r>
                      <a:r>
                        <a:rPr lang="en-US" altLang="zh-CN" sz="1600" dirty="0"/>
                        <a:t>OSS (</a:t>
                      </a:r>
                      <a:r>
                        <a:rPr lang="zh-CN" altLang="en-US" sz="1600" dirty="0"/>
                        <a:t>用户头像、帖子图片</a:t>
                      </a:r>
                      <a:r>
                        <a:rPr lang="en-US" altLang="zh-CN" sz="1600" dirty="0"/>
                        <a:t>)</a:t>
                      </a:r>
                      <a:r>
                        <a:rPr lang="zh-CN" altLang="en-US" sz="1600" dirty="0"/>
                        <a:t>。</a:t>
                      </a:r>
                      <a:endParaRPr lang="zh-CN" alt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表格 4"/>
          <p:cNvGraphicFramePr>
            <a:graphicFrameLocks noGrp="1"/>
          </p:cNvGraphicFramePr>
          <p:nvPr/>
        </p:nvGraphicFramePr>
        <p:xfrm>
          <a:off x="6298204" y="1540974"/>
          <a:ext cx="5342966" cy="460417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15672"/>
                <a:gridCol w="3227294"/>
              </a:tblGrid>
              <a:tr h="823524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Spring Boot 3.3 + Spring AI</a:t>
                      </a:r>
                      <a:r>
                        <a:rPr lang="en-US" altLang="zh-CN" dirty="0"/>
                        <a:t> (</a:t>
                      </a:r>
                      <a:r>
                        <a:rPr lang="zh-CN" altLang="en-US" dirty="0"/>
                        <a:t>后端核心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实现了标准的 </a:t>
                      </a:r>
                      <a:r>
                        <a:rPr lang="en-US" altLang="zh-CN" sz="1600" dirty="0"/>
                        <a:t>RESTful API </a:t>
                      </a:r>
                      <a:r>
                        <a:rPr lang="zh-CN" altLang="en-US" sz="1600" dirty="0"/>
                        <a:t>接口，让系统具备了接入大模型</a:t>
                      </a:r>
                      <a:r>
                        <a:rPr lang="en-US" altLang="zh-CN" sz="1600" dirty="0"/>
                        <a:t>(LLM)</a:t>
                      </a:r>
                      <a:r>
                        <a:rPr lang="zh-CN" altLang="en-US" sz="1600" dirty="0"/>
                        <a:t>进行内容自动化审核的能力</a:t>
                      </a:r>
                      <a:r>
                        <a:rPr lang="en-US" altLang="zh-CN" sz="1600" dirty="0"/>
                        <a:t>.</a:t>
                      </a:r>
                      <a:endParaRPr lang="zh-CN" altLang="en-US" sz="1600" dirty="0"/>
                    </a:p>
                  </a:txBody>
                  <a:tcPr/>
                </a:tc>
              </a:tr>
              <a:tr h="1033253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Next.js 14 + TypeScript</a:t>
                      </a:r>
                      <a:endParaRPr lang="en-US" altLang="zh-CN" b="1" dirty="0"/>
                    </a:p>
                    <a:p>
                      <a:pPr algn="ctr"/>
                      <a:r>
                        <a:rPr lang="en-US" altLang="zh-CN" dirty="0"/>
                        <a:t> (Web </a:t>
                      </a:r>
                      <a:r>
                        <a:rPr lang="zh-CN" altLang="en-US" dirty="0"/>
                        <a:t>管理端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/>
                        <a:t>Next.js 14 </a:t>
                      </a:r>
                      <a:r>
                        <a:rPr lang="zh-CN" altLang="en-US" sz="1600" dirty="0"/>
                        <a:t>框架，配合 </a:t>
                      </a:r>
                      <a:r>
                        <a:rPr lang="en-US" altLang="zh-CN" sz="1600" b="1" dirty="0"/>
                        <a:t>TypeScript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强类型开发。提供极佳的服务端渲染 </a:t>
                      </a:r>
                      <a:r>
                        <a:rPr lang="en-US" altLang="zh-CN" sz="1600" dirty="0"/>
                        <a:t>(SSR) </a:t>
                      </a:r>
                      <a:r>
                        <a:rPr lang="zh-CN" altLang="en-US" sz="1600" dirty="0"/>
                        <a:t>性能，构建高性能的可视化数据大屏。</a:t>
                      </a:r>
                      <a:endParaRPr lang="zh-CN" altLang="en-US" sz="1600" dirty="0"/>
                    </a:p>
                  </a:txBody>
                  <a:tcPr/>
                </a:tc>
              </a:tr>
              <a:tr h="82352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微信小程序原生开发 </a:t>
                      </a:r>
                      <a:r>
                        <a:rPr lang="en-US" altLang="zh-CN" b="1" dirty="0"/>
                        <a:t>(Native)</a:t>
                      </a:r>
                      <a:r>
                        <a:rPr lang="en-US" altLang="zh-CN" dirty="0"/>
                        <a:t> (</a:t>
                      </a:r>
                      <a:r>
                        <a:rPr lang="zh-CN" altLang="en-US" dirty="0"/>
                        <a:t>移动端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/>
                        <a:t>WXML + WXSS + JS</a:t>
                      </a:r>
                      <a:r>
                        <a:rPr lang="zh-CN" altLang="en-US" sz="1600" dirty="0"/>
                        <a:t> 原生开发模式。能够流畅调用底层硬件接口</a:t>
                      </a:r>
                      <a:endParaRPr lang="zh-CN" altLang="en-US" sz="1600" dirty="0"/>
                    </a:p>
                  </a:txBody>
                  <a:tcPr/>
                </a:tc>
              </a:tr>
              <a:tr h="1033253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 err="1"/>
                        <a:t>MyBatis</a:t>
                      </a:r>
                      <a:r>
                        <a:rPr lang="en-US" altLang="zh-CN" b="1" dirty="0"/>
                        <a:t>-Plus</a:t>
                      </a:r>
                      <a:endParaRPr lang="en-US" altLang="zh-CN" b="1" dirty="0"/>
                    </a:p>
                    <a:p>
                      <a:pPr algn="ctr"/>
                      <a:r>
                        <a:rPr lang="en-US" altLang="zh-CN" dirty="0"/>
                        <a:t> (</a:t>
                      </a:r>
                      <a:r>
                        <a:rPr lang="zh-CN" altLang="en-US" dirty="0"/>
                        <a:t>数据持久层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通过 </a:t>
                      </a:r>
                      <a:r>
                        <a:rPr lang="en-US" altLang="zh-CN" sz="1600" dirty="0" err="1"/>
                        <a:t>LambdaQueryWrapper</a:t>
                      </a:r>
                      <a:r>
                        <a:rPr lang="en-US" altLang="zh-CN" sz="1600" dirty="0"/>
                        <a:t> </a:t>
                      </a:r>
                      <a:r>
                        <a:rPr lang="zh-CN" altLang="en-US" sz="1600" dirty="0"/>
                        <a:t>实现了</a:t>
                      </a:r>
                      <a:r>
                        <a:rPr lang="zh-CN" altLang="en-US" sz="1600" b="1" dirty="0"/>
                        <a:t>类型安全</a:t>
                      </a:r>
                      <a:r>
                        <a:rPr lang="zh-CN" altLang="en-US" sz="1600" dirty="0"/>
                        <a:t>的动态 </a:t>
                      </a:r>
                      <a:r>
                        <a:rPr lang="en-US" altLang="zh-CN" sz="1600" dirty="0"/>
                        <a:t>SQL </a:t>
                      </a:r>
                      <a:r>
                        <a:rPr lang="zh-CN" altLang="en-US" sz="1600" dirty="0"/>
                        <a:t>构建，极大地简化了复杂的数据库查询逻辑（如多条件筛选任务）。</a:t>
                      </a:r>
                      <a:endParaRPr lang="zh-CN" altLang="en-US" sz="1600" dirty="0"/>
                    </a:p>
                  </a:txBody>
                  <a:tcPr/>
                </a:tc>
              </a:tr>
              <a:tr h="823524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Tailwind CSS</a:t>
                      </a:r>
                      <a:endParaRPr lang="en-US" altLang="zh-CN" b="1" dirty="0"/>
                    </a:p>
                    <a:p>
                      <a:pPr algn="ctr"/>
                      <a:r>
                        <a:rPr lang="en-US" altLang="zh-CN" dirty="0"/>
                        <a:t> (UI </a:t>
                      </a:r>
                      <a:r>
                        <a:rPr lang="zh-CN" altLang="en-US" dirty="0"/>
                        <a:t>引擎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在 </a:t>
                      </a:r>
                      <a:r>
                        <a:rPr lang="en-US" altLang="zh-CN" sz="1600" dirty="0"/>
                        <a:t>Web </a:t>
                      </a:r>
                      <a:r>
                        <a:rPr lang="zh-CN" altLang="en-US" sz="1600" dirty="0"/>
                        <a:t>端采用了</a:t>
                      </a:r>
                      <a:r>
                        <a:rPr lang="zh-CN" altLang="en-US" sz="1600" b="1" dirty="0"/>
                        <a:t>原子化 </a:t>
                      </a:r>
                      <a:r>
                        <a:rPr lang="en-US" altLang="zh-CN" sz="1600" b="1" dirty="0"/>
                        <a:t>CSS</a:t>
                      </a:r>
                      <a:r>
                        <a:rPr lang="zh-CN" altLang="en-US" sz="1600" dirty="0"/>
                        <a:t> 引擎。让界面开发更迅速，设计风格的高度一致性。</a:t>
                      </a:r>
                      <a:endParaRPr lang="zh-CN" altLang="en-US" sz="16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336.0848818897637,&quot;left&quot;:130.05551181102362,&quot;top&quot;:118.26527559055118,&quot;width&quot;:711.3147244094487}"/>
</p:tagLst>
</file>

<file path=ppt/tags/tag10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11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12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13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14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15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16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17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18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19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2.xml><?xml version="1.0" encoding="utf-8"?>
<p:tagLst xmlns:p="http://schemas.openxmlformats.org/presentationml/2006/main">
  <p:tag name="KSO_WM_DIAGRAM_VIRTUALLY_FRAME" val="{&quot;height&quot;:336.0848818897637,&quot;left&quot;:130.05551181102362,&quot;top&quot;:118.26527559055118,&quot;width&quot;:711.3147244094487}"/>
</p:tagLst>
</file>

<file path=ppt/tags/tag20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21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22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23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24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25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26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27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28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29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3.xml><?xml version="1.0" encoding="utf-8"?>
<p:tagLst xmlns:p="http://schemas.openxmlformats.org/presentationml/2006/main">
  <p:tag name="KSO_WM_DIAGRAM_VIRTUALLY_FRAME" val="{&quot;height&quot;:336.0848818897637,&quot;left&quot;:130.05551181102362,&quot;top&quot;:118.26527559055118,&quot;width&quot;:711.3147244094487}"/>
</p:tagLst>
</file>

<file path=ppt/tags/tag30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31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32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33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34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35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36.xml><?xml version="1.0" encoding="utf-8"?>
<p:tagLst xmlns:p="http://schemas.openxmlformats.org/presentationml/2006/main">
  <p:tag name="KSO_WM_DIAGRAM_VIRTUALLY_FRAME" val="{&quot;height&quot;:343.1348818897638,&quot;left&quot;:63.5,&quot;top&quot;:111.26511811023622,&quot;width&quot;:812.1}"/>
</p:tagLst>
</file>

<file path=ppt/tags/tag37.xml><?xml version="1.0" encoding="utf-8"?>
<p:tagLst xmlns:p="http://schemas.openxmlformats.org/presentationml/2006/main">
  <p:tag name="AS_NET" val="4.0.30319.42000"/>
  <p:tag name="AS_OS" val="Microsoft Windows NT 6.1.7601 Service Pack 1"/>
  <p:tag name="AS_RELEASE_DATE" val="2022.11.14"/>
  <p:tag name="AS_TITLE" val="Aspose.Slides for .NET 4.0 Client Profile"/>
  <p:tag name="AS_VERSION" val="22.11"/>
  <p:tag name="COMMONDATA" val="eyJoZGlkIjoiM2YyNDJkZGY5YmVlNDIxMTk3YzRlYTE5NWEyMjRhMzAifQ=="/>
</p:tagLst>
</file>

<file path=ppt/tags/tag4.xml><?xml version="1.0" encoding="utf-8"?>
<p:tagLst xmlns:p="http://schemas.openxmlformats.org/presentationml/2006/main">
  <p:tag name="KSO_WM_DIAGRAM_VIRTUALLY_FRAME" val="{&quot;height&quot;:336.0848818897637,&quot;left&quot;:130.05551181102362,&quot;top&quot;:118.26527559055118,&quot;width&quot;:711.3147244094487}"/>
</p:tagLst>
</file>

<file path=ppt/tags/tag5.xml><?xml version="1.0" encoding="utf-8"?>
<p:tagLst xmlns:p="http://schemas.openxmlformats.org/presentationml/2006/main">
  <p:tag name="KSO_WM_DIAGRAM_VIRTUALLY_FRAME" val="{&quot;height&quot;:336.0848818897637,&quot;left&quot;:130.05551181102362,&quot;top&quot;:118.26527559055118,&quot;width&quot;:711.3147244094487}"/>
</p:tagLst>
</file>

<file path=ppt/tags/tag6.xml><?xml version="1.0" encoding="utf-8"?>
<p:tagLst xmlns:p="http://schemas.openxmlformats.org/presentationml/2006/main">
  <p:tag name="KSO_WM_DIAGRAM_VIRTUALLY_FRAME" val="{&quot;height&quot;:336.0848818897637,&quot;left&quot;:130.05551181102362,&quot;top&quot;:118.26527559055118,&quot;width&quot;:711.3147244094487}"/>
</p:tagLst>
</file>

<file path=ppt/tags/tag7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8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ags/tag9.xml><?xml version="1.0" encoding="utf-8"?>
<p:tagLst xmlns:p="http://schemas.openxmlformats.org/presentationml/2006/main">
  <p:tag name="KSO_WM_DIAGRAM_VIRTUALLY_FRAME" val="{&quot;height&quot;:414.33535433070864,&quot;left&quot;:40,&quot;top&quot;:115.70543307086614,&quot;width&quot;:884.080157480315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阿里巴巴普惠体">
      <a:majorFont>
        <a:latin typeface="阿里巴巴普惠体 Heavy"/>
        <a:ea typeface="阿里巴巴普惠体 Heavy"/>
        <a:cs typeface="Arial"/>
      </a:majorFont>
      <a:minorFont>
        <a:latin typeface="阿里巴巴普惠体"/>
        <a:ea typeface="阿里巴巴普惠体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，www.1ppt.com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宋体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宋体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</Template>
  <TotalTime>0</TotalTime>
  <Words>5889</Words>
  <Application>WPS 演示</Application>
  <PresentationFormat>宽屏</PresentationFormat>
  <Paragraphs>533</Paragraphs>
  <Slides>19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32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53" baseType="lpstr">
      <vt:lpstr>Arial</vt:lpstr>
      <vt:lpstr>宋体</vt:lpstr>
      <vt:lpstr>Wingdings</vt:lpstr>
      <vt:lpstr>微软雅黑</vt:lpstr>
      <vt:lpstr>思源黑体</vt:lpstr>
      <vt:lpstr>字小魂梦幻体(商用需授权)</vt:lpstr>
      <vt:lpstr>江城斜宋体 900W</vt:lpstr>
      <vt:lpstr>思源宋体 CN Heavy</vt:lpstr>
      <vt:lpstr>阿里巴巴普惠体 Medium</vt:lpstr>
      <vt:lpstr>Calibri</vt:lpstr>
      <vt:lpstr>思源黑体 CN Normal</vt:lpstr>
      <vt:lpstr>思源黑体 CN Medium</vt:lpstr>
      <vt:lpstr>Arial Unicode MS</vt:lpstr>
      <vt:lpstr>华文楷体</vt:lpstr>
      <vt:lpstr>字小魂沧浪行楷(商用需授权)</vt:lpstr>
      <vt:lpstr>Google Sans Text</vt:lpstr>
      <vt:lpstr>阿里巴巴普惠体</vt:lpstr>
      <vt:lpstr>Segoe Print</vt:lpstr>
      <vt:lpstr>等线</vt:lpstr>
      <vt:lpstr>黑体</vt:lpstr>
      <vt:lpstr>阿里巴巴普惠体 Heavy</vt:lpstr>
      <vt:lpstr>兰米黑体</vt:lpstr>
      <vt:lpstr>字小魂梦幻体</vt:lpstr>
      <vt:lpstr>华康宋体W7</vt:lpstr>
      <vt:lpstr>锦绣宋体</vt:lpstr>
      <vt:lpstr>方正非凡体简体 Medium</vt:lpstr>
      <vt:lpstr>方正大黑体_GBK</vt:lpstr>
      <vt:lpstr>方正宝黑体 简 Medium</vt:lpstr>
      <vt:lpstr>字小魂沧浪行楷</vt:lpstr>
      <vt:lpstr>Saturday Sans Regular</vt:lpstr>
      <vt:lpstr>阿里巴巴和七个小矮人</vt:lpstr>
      <vt:lpstr>方正健力体 简 Heavy</vt:lpstr>
      <vt:lpstr>第一PPT，www.1ppt.com</vt:lpstr>
      <vt:lpstr>第一PPT，www.1ppt.com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商务汇报</dc:title>
  <dc:creator>第一PPT</dc:creator>
  <cp:keywords>www.1ppt.com</cp:keywords>
  <dc:description>www.1ppt.com</dc:description>
  <cp:lastModifiedBy>孙其煜</cp:lastModifiedBy>
  <cp:revision>121</cp:revision>
  <dcterms:created xsi:type="dcterms:W3CDTF">2022-03-15T03:38:00Z</dcterms:created>
  <dcterms:modified xsi:type="dcterms:W3CDTF">2025-11-29T02:00:43Z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4F0BDC64101645FC9DEA49B81F4FDFD2</vt:lpwstr>
  </property>
  <property fmtid="{D5CDD505-2E9C-101B-9397-08002B2CF9AE}" pid="3" name="KSOProductBuildVer">
    <vt:lpwstr>2052-12.1.0.23542</vt:lpwstr>
  </property>
</Properties>
</file>